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0000FF"/>
    <a:srgbClr val="00B050"/>
    <a:srgbClr val="DA46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43" autoAdjust="0"/>
  </p:normalViewPr>
  <p:slideViewPr>
    <p:cSldViewPr>
      <p:cViewPr varScale="1">
        <p:scale>
          <a:sx n="69" d="100"/>
          <a:sy n="69" d="100"/>
        </p:scale>
        <p:origin x="-5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E508D6D2-E054-40B7-B4FB-F053250DA257}" type="datetimeFigureOut">
              <a:rPr lang="it-IT"/>
              <a:pPr>
                <a:defRPr/>
              </a:pPr>
              <a:t>14/12/2011</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CF109DD-9039-42FD-9F63-67315C943DE5}" type="slidenum">
              <a:rPr lang="it-IT"/>
              <a:pPr>
                <a:defRPr/>
              </a:pPr>
              <a:t>‹#›</a:t>
            </a:fld>
            <a:endParaRPr lang="it-IT"/>
          </a:p>
        </p:txBody>
      </p:sp>
    </p:spTree>
  </p:cSld>
  <p:clrMapOvr>
    <a:masterClrMapping/>
  </p:clrMapOvr>
  <p:transition spd="slow">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88CBF76B-3559-40C7-B3A4-762C78CDB3AC}" type="datetimeFigureOut">
              <a:rPr lang="it-IT"/>
              <a:pPr>
                <a:defRPr/>
              </a:pPr>
              <a:t>14/12/2011</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C0B67ED-8E36-4E82-B4C6-965CCF718A6A}" type="slidenum">
              <a:rPr lang="it-IT"/>
              <a:pPr>
                <a:defRPr/>
              </a:pPr>
              <a:t>‹#›</a:t>
            </a:fld>
            <a:endParaRPr lang="it-IT"/>
          </a:p>
        </p:txBody>
      </p:sp>
    </p:spTree>
  </p:cSld>
  <p:clrMapOvr>
    <a:masterClrMapping/>
  </p:clrMapOvr>
  <p:transition spd="slow">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0777AF8-FBD5-4D6D-99AB-833D7B768E54}" type="datetimeFigureOut">
              <a:rPr lang="it-IT"/>
              <a:pPr>
                <a:defRPr/>
              </a:pPr>
              <a:t>14/12/2011</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2F748C7-837E-411F-89E1-1C4A3BDFA7E3}" type="slidenum">
              <a:rPr lang="it-IT"/>
              <a:pPr>
                <a:defRPr/>
              </a:pPr>
              <a:t>‹#›</a:t>
            </a:fld>
            <a:endParaRPr lang="it-IT"/>
          </a:p>
        </p:txBody>
      </p:sp>
    </p:spTree>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76435E8A-7627-4FA0-AFDE-CDD7E99F0AE6}" type="datetimeFigureOut">
              <a:rPr lang="it-IT"/>
              <a:pPr>
                <a:defRPr/>
              </a:pPr>
              <a:t>14/12/2011</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7516221-C8AE-4BFA-9519-267F7A5B4DB2}" type="slidenum">
              <a:rPr lang="it-IT"/>
              <a:pPr>
                <a:defRPr/>
              </a:pPr>
              <a:t>‹#›</a:t>
            </a:fld>
            <a:endParaRPr lang="it-IT"/>
          </a:p>
        </p:txBody>
      </p:sp>
    </p:spTree>
  </p:cSld>
  <p:clrMapOvr>
    <a:masterClrMapping/>
  </p:clrMapOvr>
  <p:transition spd="slow">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DEBE1E3B-DAAA-48A5-B010-4B41B316820C}" type="datetimeFigureOut">
              <a:rPr lang="it-IT"/>
              <a:pPr>
                <a:defRPr/>
              </a:pPr>
              <a:t>14/12/2011</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82AA6D7-D038-467F-B993-725B5F50A4AB}" type="slidenum">
              <a:rPr lang="it-IT"/>
              <a:pPr>
                <a:defRPr/>
              </a:pPr>
              <a:t>‹#›</a:t>
            </a:fld>
            <a:endParaRPr lang="it-IT"/>
          </a:p>
        </p:txBody>
      </p:sp>
    </p:spTree>
  </p:cSld>
  <p:clrMapOvr>
    <a:masterClrMapping/>
  </p:clrMapOvr>
  <p:transition spd="slow">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B2CE61E1-674E-4A4C-8D08-7BF5DD5492D2}" type="datetimeFigureOut">
              <a:rPr lang="it-IT"/>
              <a:pPr>
                <a:defRPr/>
              </a:pPr>
              <a:t>14/12/2011</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0438BF53-64B3-4DD9-95DC-A5D6139A9491}" type="slidenum">
              <a:rPr lang="it-IT"/>
              <a:pPr>
                <a:defRPr/>
              </a:pPr>
              <a:t>‹#›</a:t>
            </a:fld>
            <a:endParaRPr lang="it-IT"/>
          </a:p>
        </p:txBody>
      </p:sp>
    </p:spTree>
  </p:cSld>
  <p:clrMapOvr>
    <a:masterClrMapping/>
  </p:clrMapOvr>
  <p:transition spd="slow">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035B7319-4570-4207-814D-7DE5B5A51E77}" type="datetimeFigureOut">
              <a:rPr lang="it-IT"/>
              <a:pPr>
                <a:defRPr/>
              </a:pPr>
              <a:t>14/12/2011</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4D7E46C8-46C7-4593-A346-7B3B92AFBDF0}" type="slidenum">
              <a:rPr lang="it-IT"/>
              <a:pPr>
                <a:defRPr/>
              </a:pPr>
              <a:t>‹#›</a:t>
            </a:fld>
            <a:endParaRPr lang="it-IT"/>
          </a:p>
        </p:txBody>
      </p:sp>
    </p:spTree>
  </p:cSld>
  <p:clrMapOvr>
    <a:masterClrMapping/>
  </p:clrMapOvr>
  <p:transition spd="slow">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BE2ACB3D-BEF1-4C1D-A7ED-85E79D927670}" type="datetimeFigureOut">
              <a:rPr lang="it-IT"/>
              <a:pPr>
                <a:defRPr/>
              </a:pPr>
              <a:t>14/12/2011</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CD21E9A5-F260-4763-A1CC-F895622F1573}" type="slidenum">
              <a:rPr lang="it-IT"/>
              <a:pPr>
                <a:defRPr/>
              </a:pPr>
              <a:t>‹#›</a:t>
            </a:fld>
            <a:endParaRPr lang="it-IT"/>
          </a:p>
        </p:txBody>
      </p:sp>
    </p:spTree>
  </p:cSld>
  <p:clrMapOvr>
    <a:masterClrMapping/>
  </p:clrMapOvr>
  <p:transition spd="slow">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047C3713-5E71-41AE-8598-EF75F4CBF226}" type="datetimeFigureOut">
              <a:rPr lang="it-IT"/>
              <a:pPr>
                <a:defRPr/>
              </a:pPr>
              <a:t>14/12/2011</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36F9E52A-E171-4E7B-BE6D-CDE877BCF969}" type="slidenum">
              <a:rPr lang="it-IT"/>
              <a:pPr>
                <a:defRPr/>
              </a:pPr>
              <a:t>‹#›</a:t>
            </a:fld>
            <a:endParaRPr lang="it-IT"/>
          </a:p>
        </p:txBody>
      </p:sp>
    </p:spTree>
  </p:cSld>
  <p:clrMapOvr>
    <a:masterClrMapping/>
  </p:clrMapOvr>
  <p:transition spd="slow">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A6ABD83B-05EF-4FE8-8356-D5EE2F871863}" type="datetimeFigureOut">
              <a:rPr lang="it-IT"/>
              <a:pPr>
                <a:defRPr/>
              </a:pPr>
              <a:t>14/12/2011</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DFB4D85-C032-43F5-A3BB-757167172744}" type="slidenum">
              <a:rPr lang="it-IT"/>
              <a:pPr>
                <a:defRPr/>
              </a:pPr>
              <a:t>‹#›</a:t>
            </a:fld>
            <a:endParaRPr lang="it-IT"/>
          </a:p>
        </p:txBody>
      </p:sp>
    </p:spTree>
  </p:cSld>
  <p:clrMapOvr>
    <a:masterClrMapping/>
  </p:clrMapOvr>
  <p:transition spd="slow">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8032C7C6-31FD-4BA9-B857-94E1D3891291}" type="datetimeFigureOut">
              <a:rPr lang="it-IT"/>
              <a:pPr>
                <a:defRPr/>
              </a:pPr>
              <a:t>14/12/2011</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BE6C85F-EAF0-4456-BC1D-54D7E6FB1F14}" type="slidenum">
              <a:rPr lang="it-IT"/>
              <a:pPr>
                <a:defRPr/>
              </a:pPr>
              <a:t>‹#›</a:t>
            </a:fld>
            <a:endParaRPr lang="it-IT"/>
          </a:p>
        </p:txBody>
      </p:sp>
    </p:spTree>
  </p:cSld>
  <p:clrMapOvr>
    <a:masterClrMapping/>
  </p:clrMapOvr>
  <p:transition spd="slow">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3855BD09-C3C4-4CA5-B055-A6811C140C75}" type="datetimeFigureOut">
              <a:rPr lang="it-IT"/>
              <a:pPr>
                <a:defRPr/>
              </a:pPr>
              <a:t>14/12/2011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C9528352-5B8E-4BBA-9051-DF26A2AF511C}"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spd="slow">
    <p:wedge/>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it.wikipedia.org/wiki/File:Dante03.jpg" TargetMode="External"/><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6" descr="http://www.notiziarionline.com/wp-content/uploads/2011/07/dante_21.jpg"/>
          <p:cNvPicPr>
            <a:picLocks noChangeAspect="1" noChangeArrowheads="1"/>
          </p:cNvPicPr>
          <p:nvPr/>
        </p:nvPicPr>
        <p:blipFill>
          <a:blip r:embed="rId3"/>
          <a:srcRect/>
          <a:stretch>
            <a:fillRect/>
          </a:stretch>
        </p:blipFill>
        <p:spPr bwMode="auto">
          <a:xfrm>
            <a:off x="0" y="-9525"/>
            <a:ext cx="9144000" cy="6867525"/>
          </a:xfrm>
          <a:prstGeom prst="rect">
            <a:avLst/>
          </a:prstGeom>
          <a:noFill/>
          <a:ln w="9525">
            <a:noFill/>
            <a:miter lim="800000"/>
            <a:headEnd/>
            <a:tailEnd/>
          </a:ln>
        </p:spPr>
      </p:pic>
      <p:sp>
        <p:nvSpPr>
          <p:cNvPr id="4" name="Rettangolo 3"/>
          <p:cNvSpPr/>
          <p:nvPr/>
        </p:nvSpPr>
        <p:spPr>
          <a:xfrm>
            <a:off x="155349" y="1844824"/>
            <a:ext cx="8833316" cy="1754326"/>
          </a:xfrm>
          <a:prstGeom prst="rect">
            <a:avLst/>
          </a:prstGeom>
          <a:noFill/>
        </p:spPr>
        <p:txBody>
          <a:bodyPr>
            <a:spAutoFit/>
          </a:bodyPr>
          <a:lstStyle/>
          <a:p>
            <a:pPr algn="ctr" fontAlgn="auto">
              <a:spcBef>
                <a:spcPts val="0"/>
              </a:spcBef>
              <a:spcAft>
                <a:spcPts val="0"/>
              </a:spcAft>
              <a:defRPr/>
            </a:pPr>
            <a:r>
              <a:rPr lang="it-IT"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Andrea e Christian    presentano</a:t>
            </a:r>
            <a:endParaRPr lang="it-IT"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ndParaRPr>
          </a:p>
        </p:txBody>
      </p:sp>
    </p:spTree>
  </p:cSld>
  <p:clrMapOvr>
    <a:masterClrMapping/>
  </p:clrMapOvr>
  <p:transition spd="slow">
    <p:newsflash/>
    <p:sndAc>
      <p:stSnd>
        <p:snd r:embed="rId2" name="drumroll.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descr="http://www.itiskennedy.com/Portals/0/Rubriche/Scuola/Dante4.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slow">
    <p:circle/>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00"/>
            </a:gs>
            <a:gs pos="39999">
              <a:srgbClr val="0A128C"/>
            </a:gs>
            <a:gs pos="70000">
              <a:srgbClr val="181CC7"/>
            </a:gs>
            <a:gs pos="88000">
              <a:srgbClr val="7005D4"/>
            </a:gs>
            <a:gs pos="100000">
              <a:srgbClr val="8C3D91"/>
            </a:gs>
          </a:gsLst>
          <a:lin ang="5400000"/>
        </a:gradFill>
        <a:effectLst/>
      </p:bgPr>
    </p:bg>
    <p:spTree>
      <p:nvGrpSpPr>
        <p:cNvPr id="1" name=""/>
        <p:cNvGrpSpPr/>
        <p:nvPr/>
      </p:nvGrpSpPr>
      <p:grpSpPr>
        <a:xfrm>
          <a:off x="0" y="0"/>
          <a:ext cx="0" cy="0"/>
          <a:chOff x="0" y="0"/>
          <a:chExt cx="0" cy="0"/>
        </a:xfrm>
      </p:grpSpPr>
      <p:sp>
        <p:nvSpPr>
          <p:cNvPr id="4" name="Rettangolo 3"/>
          <p:cNvSpPr/>
          <p:nvPr/>
        </p:nvSpPr>
        <p:spPr>
          <a:xfrm>
            <a:off x="0" y="2636912"/>
            <a:ext cx="9144000" cy="92333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it-IT"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rPr>
              <a:t>THE END</a:t>
            </a:r>
            <a:endParaRPr lang="it-IT"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endParaRPr>
          </a:p>
        </p:txBody>
      </p:sp>
    </p:spTree>
  </p:cSld>
  <p:clrMapOvr>
    <a:masterClrMapping/>
  </p:clrMapOvr>
  <p:transition spd="slow">
    <p:wedge/>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8" descr="http://www.civitanovamarche.info/wp-content/uploads/2011/04/dante-alighieri-divina-commedia.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4" name="Rettangolo 3"/>
          <p:cNvSpPr/>
          <p:nvPr/>
        </p:nvSpPr>
        <p:spPr>
          <a:xfrm>
            <a:off x="1043608" y="1412776"/>
            <a:ext cx="6723059" cy="2585323"/>
          </a:xfrm>
          <a:prstGeom prst="rect">
            <a:avLst/>
          </a:prstGeom>
          <a:noFill/>
        </p:spPr>
        <p:txBody>
          <a:bodyPr wrap="none">
            <a:spAutoFit/>
          </a:bodyPr>
          <a:lstStyle/>
          <a:p>
            <a:pPr algn="ctr" fontAlgn="auto">
              <a:spcBef>
                <a:spcPts val="0"/>
              </a:spcBef>
              <a:spcAft>
                <a:spcPts val="0"/>
              </a:spcAft>
              <a:defRPr/>
            </a:pPr>
            <a:r>
              <a:rPr lang="it-IT" sz="54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latin typeface="+mn-lt"/>
              </a:rPr>
              <a:t>DANTE ALIGHIERI </a:t>
            </a:r>
          </a:p>
          <a:p>
            <a:pPr algn="ctr" fontAlgn="auto">
              <a:spcBef>
                <a:spcPts val="0"/>
              </a:spcBef>
              <a:spcAft>
                <a:spcPts val="0"/>
              </a:spcAft>
              <a:defRPr/>
            </a:pPr>
            <a:r>
              <a:rPr lang="it-IT" sz="54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latin typeface="+mn-lt"/>
              </a:rPr>
              <a:t>E</a:t>
            </a:r>
          </a:p>
          <a:p>
            <a:pPr algn="ctr" fontAlgn="auto">
              <a:spcBef>
                <a:spcPts val="0"/>
              </a:spcBef>
              <a:spcAft>
                <a:spcPts val="0"/>
              </a:spcAft>
              <a:defRPr/>
            </a:pPr>
            <a:r>
              <a:rPr lang="it-IT" sz="54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latin typeface="+mn-lt"/>
              </a:rPr>
              <a:t>LA DIVINA COMMEDIA</a:t>
            </a:r>
            <a:endParaRPr lang="it-IT" sz="54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latin typeface="+mn-lt"/>
            </a:endParaRPr>
          </a:p>
        </p:txBody>
      </p:sp>
      <p:sp>
        <p:nvSpPr>
          <p:cNvPr id="14339" name="AutoShape 4" descr="data:image/jpeg;base64,/9j/4AAQSkZJRgABAQAAAQABAAD/2wCEAAkGBhMSERUTExMVFRUWGBgYGBcYGBgYGxgZGx0YGBgYHBoaHCYeHBsjGhYXHy8gJCcpLCwsGB8xNTAqNSYrLCkBCQoKDgwOGg8PFywcHB0pKSkpKSkpKSkpKSkpKSkpKSkpKSkpKSkpKSksKSkpKSkpKSwpLCwpLCwsKSwpLCkpKf/AABEIANMA7wMBIgACEQEDEQH/xAAbAAACAgMBAAAAAAAAAAAAAAAEBQMGAAECB//EAEIQAAEDAgMFBgMGBQIEBwAAAAECAxEAIQQSMQUiQVFhBhMycYGRobHBI0JSYtHwFDNyguEH8ZKistIVJENTg5PC/8QAGQEAAwEBAQAAAAAAAAAAAAAAAQIDAAQF/8QAJREAAgICAgICAgMBAAAAAAAAAAECESExAxIEQSJRE2EzQnEy/9oADAMBAAIRAxEAPwBSxg2znBQLGL8LedK320/xISAYAFqvGG2Et0mMM22k65nCIi3AmFHXQ21oTG7EYacPeLwocgEBTyU2GmYJQSZjjHrXEn+jvaRTdpLJfbAElPAX68PShsXsp1RbJbV9oSBIIkk31ir61lAJbDWaDBTiUJCQeKSoA+/wobYrrye9DuMbChlKMy0LPEkmEqyiIgjrTdn6DS9sU7A2K6028V922SQUKU5BzDokxlPM06wW3dwd7AcKgjIlKtc2UKKtLiD0pTs/bLSn+9dStxxClEKQW0o5Xi6hckA0E92mU7iUJQnumQ4ncTbMArVZGt7xpegrNJRo9CQiw0mpUj0pfs/aaXswSCMkAkjWZiL9DTJkG9jrwFMrIPBwSAZkRQQxhDipLZbABSorGYm5UkjkLQRTFxpJ4fAVA7hkAeFI65RWQGAr2o2THeI56/WosVtJoC7iB5qFZjO5QkqVMDXKmeMaRUOKaTYhKSOUfWiLZCvabPF1Hof0oVe3WYmT/wAJv5TRow4ULtx7Gh3sBruiOVq2DAuG7QNKMEqTb7yfqJrH+0rI0IX0lSfipMcK4c2WdAhHx+gpc5sVfHKB0CifaKNIwSe06bktR/fPtauR2mQTdtceYNq4RsW/8z/lIopvZCeC/Y/SjSNgnw21mVaKHkQZ+GtMWGQbi/oaBw2xgFSSLRyoxzZoII7yPIH9RQaQA4Ajp6VjKjNjMenGl7eycpnvXPIGKPaayjxE+ZFKGwsqkeh+dYV+dDhZNhWJxEedM2Y0mZNq6LU1wp411/EnjBpTGi0IteuMhmaKaeBGhrFi9qDRiGJ5xUTjfWig5zFaAomorwwC20J70IJM3BHO0jhaKWK2QXXjlOVUjLMBJEXEzIVadKc4Z4gLEjKUgZItJJg/lSLgniSBS5ODAflBQowLkkLjSAjgeEyRSKR2UiParUFCD+Le42AmaCwbC15jmyhwklRAyhMERznTQ1YNoOpWFNqIlKIS7EAruCkk68sx5Up/8NX3KGoy5iApVlWOuhN49aZSxkDjTAsHs0pKkKOQpIlXERfQ8FCl+LwC8O4nMDGcEKjUC50tPTpVsxuy3nkkpQqycgJGYkcc5SLqiCItFuINQO7NU4ksZFEbqUZjcKTeSVQN4Tuza2tbvQeqoY7KxGZ7eWUnLFxZUgkg2F8pTfoatKEAjWR0I+lVnAbIWl5tJTCQnMDOp0MkW0JMadasK20spzFSUgcyAD6c/Kpt5wLJJkyhl0oR+VcPhRC9qtjidJMJJj2FBO9o0nwpWepQoD5U+SLREGiNawt3rhW0lH/0yfNSUAe0mh3cQ4uwacT1C0kHytTIm0HoZ9a5Ux+4FBsYB8f+ooTwJSY9hRAwrwP80eoB+lEBotgaGoUt2vE8dK6Uh3its/2wT6JrltlYO8UD+1dYaiZH7FSd2OPtWmwoGxQR/dUe0NrobWhDxDecEpUQYkGLkTl6E86Fm6/RI4RNqhKzrSjH7ZSMSWUQdyUlIJzLgkJ10IAvSh/tcS2cqcrgIB1I14T7X96NB6MuiRzrO6nSqpgu2ADi+8kN2CSAVQYuNQo349KsSNqt92l3OhKFaFRCTyggmx6UGhWqCFDjNbQ1fhWmnkrSFC6VAEEaEc67SRNYx0Wq5DfSpxEaj4VqLag+tBmMQocjWF8RpfyraETx+NczzPxoGIVPa/pXaHJ1tXKxPIT1Fa7sgAGfp71rMWfaeCYUnu21stqseNv+H5TWYbEYUnKHW1L0UUpME6XMRBPWqtgnXw8pJB7vvFwbeG+USDpflyoHYONX32KZAJKHCREEhKrQCeAPCm6ItbLUoow76pUkpP3Ey4rTdUTACeUE8q52t2kwjTWd1C+GVJSCVHhF4F71R9sMENhw7gMgbxSpZ0CrXSJnziwoDaLyy0Co7khN9SRZUWkwYk2vPovVDZLFsftfLjikthIWqcqlSAdJATF+dGO9p0NqceWwlSsuqXFRI5hUgdCL1S9lYdC0Bx0lAaJGZEnMToIFzM/CptqpLaZmUrBKVJMgxY3Osi17yDTUtByMcV2yWoFYDaFSIAkxzkqkH2qt4jainHM7qipcpiYiJEgRYDyimK1BlsNoVK1JClLAkHPlgZvwgEjh8aRYpshUA3JE/lN5NhTRS+gO6LmjaebdBTl5nUgn4cb0W7jQiEMjMripU6c451XcS4kQ4L5hExBIBMz56xrROy8YmYKgOFzfhAvWFaosDSyo75GbkLUWy3GlB4WFG2vHrTJlsxPWlsiwhlgm8+1dFocve/zqZkaCpMlI2VikBKTccvIihcQ2IgTOppisgGSKreN7QhD3cBG+SlKTIymYJJGoGUmPKtEavSM2xtg4MtqyJWlYN9ClQ0PKIjhw1qobR2inFuL7xwpSlIyKImDMXH5pJIHIU07Ul0AqKkqaJgpVAI8jE+1+lVbEtOoSCAcsQFJIUALkCRYHzvVIrFlXDphmYl0kJIUe8QnKolQBMbsgawE6nhWMMwjOg5iDvJyeCNDqQUzxtfWn2G7MhZZcS4tbxyqUnIVFYtmkTIsQCSatWD7FFJKwhpo9SVmORiwoPkih1xNvJ5w9hlFIcEkLk2ABBm+lteNCtsJgSTobETPka9He2SpEpHdHWQApIv761Wds9nhllCMhEkDgSbkAj/GtBcqeB5+OquLHPZvbCnUhPdrCEADOrKAToAkJSAYFWBuvMdi7TeYdCUrATnyqC5yeo1HmOVej4TNeI+nvTPB5zTDVelbQkdPhWnFxYxXTZnlSgRo4VOpA+FCuYRtRnKfgJ/dqYhItJj99K5DQm/zoMICNjtKHhI8qlOyMl0uLT+UwR7GilIAg/WuXk30ooBV8X2tjEoQgtdzlSpaiD94kG/CAPeoNjbTT3mPWhU5yMuUXIvp6TRLHZVjOSpThkRBiIJJ5elBdndnJSrFAEhLa4tGYiSEj10ql4LUMdpYpHfeH7NLSMhzGchEplOhjQ8ePOgMUzmbIERkK+CSDMEcZAIPIgg86eY7sk+BmCdYEAZikTO6OMX6mTUSuzwClNrW0k6kOlSCsKgmCRABgg34mkKCXAtlSVKyJ3TBJJ1FpyiBb/HGtbSwpcSUJQlIQoIQSrkTmUZsVKsfI1bG9j7PSDmxIUmScqSR5jdHTU1jOIwDaCXXAqVqhADirHS0AGw1ouQvuyossKhtKiVFCSiLGUgyEm+8mFGJrsbHWUnu2zFxMAC3ilR6VaW9u4ELS6G3hlvYNgKsRcEkxH0pA52pVmW6y2hrOfBBUDJ1VmJSTzgdKybAcp2A+8iUZQlahBKhuhBIEAC9ifOg2diNl7uUO51AEqUBYZdQDpN+Fq5x+1ny0Sp9wlUk3tBkQAAANeEVL2GQO/ULH7LQ/1C3OszMuGxNl90mNT+9ePrT1LIHKo8MmwkCfL/FEx+/2KQnVkCxWJEzetrrYctSNlFgU7cCu6Vkd7pUTnISoADWxn3rz7Y2KW7jU944pZSlat4zwgRyF9PhXo+NwgcSoKukiCJ1HKq612bDeJXiARv7oSEwE2H0T86aLVFYK5IRdt3FZGwBICpOvGQDbrTXsn2bGZwIcV3UAuLIAAIElI5riZPAdahxgJeKRqQEjzJHymr+vCJYwiWkAb0I6karPmb+9J2aidXMlGV+2BbFwaUArSnKV6Dkn7oJPGLnma3tbbbTQhUqMTCbkeg08zR7awpJBtVX2lswZVJTJUrUhZTxtPpaueNN5FyAHaSXRnRMTof31pftQqDayJsDxJ8tTNN07I7nCuZbqgqnqLiJqrYbDlToaCVb4lSiZkRJIsCOXrV4K3g0p0sjnsrsdvK46oBXenRSQYAm9+ZvT9kAEkDpQysIoJtoIsIsBwisRgydb8bnh1qrOCUrdhBXmNsp6ZoqJzandi7aR/wDIP0muxgEkXAioDsdrXL8hRJ2QvdpLWbzKMQErBgSLkQKc4Z8KPgcTNoUkiPWkGP2a2ApXd3SJsRPDTnbhS3bG20tgDDumSLgFWYKk7sKNriCImg1ehlovrQt0/ftW3VDjI9qV4JwrQFBxRIsYMjNAke+lG5XI1n0FHQrKtgnigZU7ybEeUmB6HlatdkUgvY1SvxczpKj7VBiNrobdUlbawQqbSQZAmOhvaoOzWKzLxQQFS4pMWjUqBBvbWjtWXap0MXFScxNuM3/ZqBLJLjiVoXlzAH1BIBPlwmmGLcQwhaVeIZRAvrABSeBknhQmysQ4VOJWFoypCkIUSVlcz3qrQTpaflU2Oti/AApEFJBzAQSZTJAE9IOtD7SBUoJ5KsRoRGvTWrDshYdxDriAklKBGYHKFqMepEn9ilW0mygZgN1sgEG0TY8dDf2NFM1WLsQ+IVB0AHmSfoJraWAhslZKN0GSLmfCACNTy+NGbOwBSUPPNkoWS4kCCVxCUZhqEmSQOg50x2jjjnKXwAXUxvRu/gSYmJEjnJpm/QFQifw4W2juypSN0KhMqHMxykfKs7Nu9xie9kqbIUgqiNYM+ke0mnJJcZQpIhDaEt7viFkyQNLEidL0iw+EdKVZG4k7xzAzczAI1jMYuetZO0FpM9MKXs6SMvdiZEnMq1otAE0W0/feBB+HoarmxO0KUEBRCELQFpuQEq0IkaSAekjrRu1WnV92suNpabUHVAZhKUgqG9e3HQCpZToDQ77sm9RvJ5VmCxQWhKhMKSFehEj4GplIPWiKCkSm/wAeVD7QTup/q5dDRmUQaE2jPd3GhBNL6H43UkUPbbhSorSopIXrMRYXq97J2r/EYfDOKMKHeJVaJVoFAdQCarGKwQccK1Ad0kKJKtFKiAnkb1YEYUIabAGUhKfIEX0HWa0nUTq5H3lj0McTKRb9KWYhmAOLirxPtNYjtAJyOAJWNZsCOYPEVDiG86ypRXEWCVEX6xrXOkMkLdpbWcabU2+CFKFlDQydIAt60J2QwpUvvMsBCcqlc1EiwnkEk9JoPa+IUshoFSsyoAUVKsDbW8zxmrjsXDhphLY4TNtTck+pk+1dMFg5eaXolebGgMX+FcqRa0m1EIANzxrtCgBamo5uwO0gkwfrUimxcRFSCAc1dvCb8/KjQBFjsJLbs3EHj5eVUzaaW28SlSHO8R3qVKSSVKBSoZpkXB+MGvQ9qYcKw7iSLZTp0vNuNqT43sy2kAthRdC86VWUcxMws2lE87iaydDobbDRuKIymVqukgg8iOGkegFGz0+NdspASAAkcN0QJ1MDhea0R5elaxWhFhHZzEyIPKPl6Uv7IrnEY0pSpau9bICReJXboPWl2ydtKgqWmAo6jW3McJ/2rrsjtRTeKxWSLlMz0JI5XvTJVGikrux27s8nEKfdQoZfACkwVRCSTzEExwmuEYsfaEZzmTFgSSYgm2g1Am9zTLG9tS0iShKybJBPGNTS0drHkpU6pSRPBKEieAnifWl6htgeytnYhJcUGnMrlsmQ9SFg2Hi4ciKh2hsR8oUlTakBagpRIJtEEzoIub8wOFdYTtli3iSXYHAJSgfSrDsfbyhBeecVJkJTkjLpKrTczpwotAAF41kqSCRuSUhN1BMABIA4wBeq/i8G/iFyhlat/MSE7oFiBOkwAKu21e2OGScqXVBQ1CGUrUP7lboJpCe0OKM5XVgHQKDZMHmAkCecc61UZM52ahYbCC3KcpSpIgqOZR4aSCIInhWbO2M8l3N3ZUEgxm3bm0qubxatL7Q4lI/mm/IJF/bzqqv9oMQ46r7Z3KCQBnUB5wDFZRYWy6js6WCp5YbKBdKFKCUi83UU36AC9I+0u3nXgliEpDq0oOUkkgkTc85vakCX1OOpCiVAEwCSqVeRo11kodQv/wBv7TT70zF/ugC58udFQFbPUm0ZISLACPoKl74Um2Lt3v2W3FIy5klRiSBBI+k01tE+vKpvYUdlU1E4sc/c1C9jALT6UPiX1LBA3QbdT06Ut4KR43J4EW2itbjbpGZts5gi8SDukgXI1pxgNttPDcIkRKZuPbUdRUSlcxpSXaOwEOHOg925chQkX9PnQxLDOr8XTKyM9q4VLqSnkTF4PS/Wq4dtvMEpstI9PjQT/aTEs7mISVa5VxBProfOxpeht/Emw7tB1UdSOQFPGFb0I5N4Wy29mXxiZftuykJGqSdSZ4xYetWBbJtG75H3FUvZCFYVX2YzAiFJ4kc55/qatOE240swSUn8KxlPxsfSt/hDm4pp5GjTe7ckmpEJEVF30jXnwqZpoR7UUctG8ug/c1PhxA141pGsR86hfxQbQSZiTp7k1m6GSs6xsFChoMqvkaj7njPAfKgV7QKzGWEkC+uuoNSIU4XIMBuBEETOkEVJzK/jaDErMx7fWtCahwC3R4z97mII+dHpRrTJiNHlGMHcsple+NbyDOoy8U/EelA9nMcjv1hVi54Z0kHQnn1q44Ls7hwpSlM51CxLh7wyCsGJEDTlVIx+zULxLyUwjKd0RI4AiOGs10Rpobkk7xod4h4uORqlNvbWhNs4vwtjQCT58Kl2K5lPdOghUbiuDkX1/FFK3yVuE8z8K1ZNY7wmFKEJJEJP3jYRxIPH0qfHvlPeLS4VzZOVpQ6AJClAwBxiONG7Kw72VCknu0JBB3iA4ZmYg6C01HtRoKZc7zFlSolSW0WCZ4aSm4mAK1oFSZW9lv3G7cXXfNfUAnnxo04pSnEpRMqUJyzJjUD5UNh2Q1nCDKT4SQUkk2JgmeVzzovs6w4cQMloBCiTA3gTl0MkhJtpANF02amE4vDuXjeUASEJlRnQaWEX40h/h+6JbV40iSNYnrzqyYta1BSHHUIK90Ib4A3HhgXEiTMTSlnY6lqyIBBVCTmgnNYTYWAHnQ7JB6szs20rOVgTl1FpIUYgTxM/Cp8a+4tKmyhLclOdSd6BNgpQNiSAOApmjs8GyGkKK3V6KEpSiDvL5wACJNidJo3ZWGSVrcUsqbblISrKZKrZTaSIy6/eJ5UvetD9Ewnshh1fwaEqmDmCRxyyRl9Dmg03JPhUZAFh0tAMa6V0w1A4C2mg8h0qN2JFRbOzi4UtnC2xwrCb1taajSZvzpGdCiYpMzQ764BJ0Fz0ohcVVO17DimwUlWQeNI+CjzHCOFGKt0LP4q0Je1HaIOHu2zIBkq68IozYe2EOABSoUeZ16A1TSIUR0ovBA5QALqsAecwK7HBKNHnQ55Kdo9ESio3WQdRPxoTBBLDQSpempPM8B62AoghxXhbeUOaW1n/APNc1Vo9TtH+xjWOdaICFGBok3A8uIprhO1EkJcGVRsDbKT5nTyPvStjCPZ7sPC3FtQ+k1zjsMuCO4e/+tf6UVZGfHwz1guLeK5ak+fwqHaLhyD7xKtOcwDrawkxSbs/jyUd3keW4i2VKFFR5TwHrViZ2FiXGwO7CLzLqxIvI3W55C0ilacjz11g6sSMvrUQoJkBSpIEghIMJk3BmL6WrhpTxNs4k5uYgScot+wBzq1s9lFC7mJueDaEp6wCsqVHtSjtJs84UsFpawguBteYlQIVob6HXSJtSvjaD+RPCOMG64VlKgYO/M6DgOvDyoteOQJSCCoahJkj2pFtvGd2tvMZ3VTeBMiLe8UhwmNLeZQsVHkec6Ceo0poxwK6HnZjGjEMrX96SlXU3VIjgc3zqr/wBGKdMkgOhFvzo3deqY9aY9gHIDyRx7sgWESFQOtr+tEYLZvevY9oWJUhSTyWASk+4FdOlSEu8sKxmwVrbyBBUfKw5G+hqDA9hVpKVOKSlKZN4/cVfMBie/wiXUg5ltk5QYIXcKTPAhQUKGa7PKIhTq9LpGX2zKClVG5LA9p5K63h3EyxlQ4kJBJSSjKDASkzqT0POlmzex5ceWW1FKQClWfeEndU2SCCq3I2tVu2lsRSUBDBSASSpTiyCTOpMaxx4dIopGMbw7CMyU7og9yQQOu8QoiTrrelVodu1SEzf+n7aRvqJ4wmEJEabo18ySaXPbJabP2ClharbpzZxoRli9ovIA53q04TtEy6SCcojVcAeUzrS1LrOHQvNiGybkqtmyjwj0Ao5FX7F/Z9hefwt3EuhNwdQJ4ZpHDhrTPE4QNoX3CE54sAYnnBPGOGlVXAdq2W1nuw84CfvKShM8wkAnTmaZ7Q7dsttgoQpSzbKowB1JHDyodWG8h6sRhMMgoW62FEDPmO8o6X4xwAGlCbJx7TyiGEANNkEqAgLWZiBqY1k1RdudpXcUoBcR+ACBPDqT+tX7s9szuMOhBG8RmVzzG59tPSi4VspxfKQzVzmhXTcVM+mhAd4+VIehE7KtfKh2zeK2tcC1Q4dZJigOjH3DPpUBgoUDcae9dYo79aZ0ULVtBo802zgO6c/KRunpoR5imPZ3CSO8UNN1P1P0pnt7CBbBUdW1ZraxNx7E+1T7May4dkccoJ9ZUfnXQ5XA44eOlzWR7QMBQGoAUPNJzfSrTtfbTn8PhgDlRJUVQVSWiFJTGYTIg63iqXt9ta3EISQAqJM8r36RPrVo7P4Vb+EbSlapacRKcwCVZVJFxrIAVF6VYRPyn2kPcDtpx1KSpMqMjMkKAUQTHCwI9BaihinJIKIgGLG5kgRe825VDjEkEgIUoAHT8uZEC1jABtWnMLCRCCfCoXmemki5Jt+bQRSHMhj2fcJdVmEZkaRN0E39QqmzTy1KCSpI4FIVwUBBA1BnSq/sTdfbOVQGbKZ4hSSNeU09wrSUOFIRckAqJNygxP4QcpBFVhojybIFLQqwClSCb25nKdVCQJj2ig+2uGzYNUAnIEuJk/gIN56TR7qxA+0MLABCQMskKIVw1y844dR0nDhbeS8FKgZ13pkRwgnThWkCGzzDtI+FdyU33ToOcEUvZRMqk8jbT14eUUZtFn7NvmkKQrj4DliI6UMhoGAZmOnlpw+FIniizCP9PQEd8TIB7sJKrGQDPSmOz8T3eNxJnxhtaQPvCInzB4Up2cphpMKSSdVEp4n+7ThQO3MQgkONgohJBiUzfd0UTMk1Zu2Doy3DbS2XHG0uLQhZ71IFoKv5giPxCf7q4xf+oLraQ2ggqNytSZIHKNCeppXtdw9y27qWsuY6koICVX48FelV5oFxRUBIPH6UtWZFjVtNThlZUtR4qP7ilm0MSStKR0OnsKH2lj+7ZMeJQIEj93vRvZ9jvV97EgBIHKQI+F6FVkP6GSGyBl4JGZZ5HX4Uk2ttEKaUoSJgAHlNvqasu2ShrDrQDvKieZk3mqPticovqZ8z+laGQGsI4PeosdiZWSOFhUmCbVGl405GhdpM92ANVHXpoY0g6edVuhXgbdlsAH8UCbpbOY+mg9T8q9OSTVb7E7FLLIUoQpzePQfdHsSfM1ZwQIqE3bO7hj1jb9keJXbypa27dR9KMxigAaCwp3fM1FnXH7NKPHzqLAHeNEveE+RobZvGsP6NY474reEEg85Nc487461Jg/Cf8AFYYSY1qWnR0V8v1reAT9g0T+BPxFTKv3g612GQllAFoQKa8UZr5WLcbhz3qTy+n+9Pewb2V51Cjqcw9QD86V4kAKRXewsT3eMQqYCpHS3+F/CmWUQ8mHwsv+2EZTxIIJAkXMgK1PFKv0pe+gd1lyLUDJAsCFyEnhukwSPM0y2tnBSoLKBBN+l+AMwJtx0pKtwyIcXcZwL7wSZIlRuAFEZZmfKho8w3h8RAWEApy5VpJIM5TBgR+Wb86tWOUFKSsBRCgFAi8cyIuDlvykC82NQwqwFKvKVGLibGMpmfDpc33hVjYSHMI0oqUnJuGBexy6cfCD8aeDJ8ixZp3OAg7iAkElAiBuzmHEi0kW1IvqS9lO+IAqMQbmRKt45TyvpwqKLXbAmQFLIMK5gTlCIMiOAOlq3hnkocuQSd2QNCSFEHkATy0IppE4nnPakd3iX27+PvEjosAn7p4ikCgeB9pM+5q7f6iYNIxTSzottSeV0+o5gVU8WykCcp4XlM/WkRUUKbcFsx901wvCqVEqgAybj6U1DSp/kkf2n/tqDGMrAOVszB0SriInSr2h+zHHZ6HGQk7yYII/KeHsaGw2HMjDG3d5wpVgSkXTBNgSkj2ps/hQy6hklIysIFyImbzz0ipDsdDryXQc6EGHEoMq0lBtcpmLjhSNgRScZg+8cDLa1E5iN4AARqpUcBT3Zu0EoK20kZWlZUCRJEATbUEyST5VZttbLS20440gJeymVJiY1IURbNY2968ww2IyrBniNL/CY58ONaL7oWXxdjTtFjj33imwEDzkzfUxyrvEbLLjPegxlMASkA6SJ5zpwrSnGnXof0cASlxGYltXhBINyJN/lV62RslOHaUh1OdSt4r1QUgTIJ0A6Xmi31Ro5KWnCKaBBIBAk8ZgTHT1qXs9sI4hQccScqVW45oJtfhNPMHgWHnVlK0lBM5AoE9Z6T86eoZCfDAjgBYjhapyng6IcVu2SmwrM8+VakKEz5jkaiUm0zU7O1IH2g7bjXGHTugdJqPHiRHOBRKER7DhSlqoixJhCvLjXGzBrXe0Gz3atNP0rWzE2P751jeiLaB3x0qTDjcNR49O8K7wnhPrRCxYobyx5Gpnv5Sf6RUajvq8h9anfTuJ8qwzAMakbnmKAxW6pKx91z4FJB+lMNoIsnzFIse0rvFKBshIUB5/7TNPAl5H8Z60t8OYYKWAUAJM6ymAbdaUqBC5K0zCSQQQBlsubfmkx0Ogovs4/wB5g0i2hGskxpHoRWf+HvzO4FReQIKgN084IsdCJMTSvZ5QGltQUAFqne3Y8gJvBIi4EWINNMFtoJQtBtO+gg9YI8/1NLsThy3BdXnlV9RbdCTIiLi9JnVqQzaSthw6nUawTqRlMULa0VjxqSyXhWPb8YGdKskngYAiRpwuDxobEYxSc2/KpsMkWBgA2mIAM9YvpSPYOKb/AIltF8jsgJzHcWAT7EAjrY1dVlpsmciQReSEjnx61W7Ryyj1ZWu3+HK8Mh0atOA/2qsb+YHvVJxbQPGeUgEfIg2q99oe12CDDjZxDalKSQAmVmRceERrVBQsqbSqygQDoPLob1qaCmevKa8/nQ+IISCSLevt+xVaXtyNMSs+rf8A20ErtIsm2KGlhKQfK6SD6VtmK12x2j/5wqTIAbQLjLxNoPXnWbDxaS4VlUACDeCQP10jrSrbWFcxWKIal1RSnQcRzNtLXsKZbJ/0+xYkq7tEi4UoqP8Ay2+NNJxSyMk3ou+Dx6FMITqqFmIKRllV7/dNgDxtXju3sOpGIWga5jAFzBuOHKvYiySlSBkTZKQdcqEiI63vVN21sIYU95mzpcMFZEKC9YJGoN4PpScU0mNyQfUU9l8N3X2i0SseEk+HrHM86a43HqKcucgE+GSUn0pW9tGRAFqWv7QHrXSoq7ZydmS4vEltQWk5FJ4i1+ccetehbH20MThkvgQobqxyULEDpofWvJsViSSasn+nO0srjjCjIdTIH5k/qkn2peSNo6OCbUj0HvLyPUdP1rlbg4aVG26Ivrp6ioMU6AZBidR16Vxnrgr5zOpFMkj6Us2cMzpPICmyDeg2Owfan8rz/Wt7LBCVDyrnaXh9RU+zkbqqwXoB2gnfFd4VO6fWs2gN4VmF8PvWQzQrWPtFeX60U8d1PlQy/wCYf6frFEuCUp8vpTBewPaHhHnQCkglRj/a5j50btA7o9KFWm6vT61rGq1Q07HdoGcM2W3XkJKRFzEXta5mwp2v/UDCTGZxR/K04R7kCqQ8LTAmuMQshSY1MinpM89+M1myxbV7UpfC8iVIgJgOAJKoKiSBJ4wKVO42S7mcBzAceNV/beNUlbYB0SVHrmMX9BUT21WstgvNpEJj3mnXGc8pqL6jhvH7zf2qgoG6k2UBpbla00W9g0ky4VOZTfOtSp4gm/KhcBh0qCEj8IVeBPQnnepg6ArKYgwnTh90+xHvRf0ibzkMQ0EqlGUSBdIyg6Gec6H35V08Dmkq1+8bT76G1QsLN05fDN+n+D8DRK28zSVH7toFuJjQgyDIN6S6BRdXuz7ceED0/QUox+xGYKYGaLWEjkZjrVgcSI3l/Glm0FtFEEFauA18qSwLeRKw6lhGRhOviWdVKHM8Y5aUQ3tR2IMmhy4cwFjlG9eEpHBIPPjHGmOz1tm82+NTlk7IKkRhSk7yvaq7202nmw5TP3kwNNCZ87U92i+XVBCTYRJ5Dh6mo19lWyoKUbjQAC3QT86aGHYvLJVR5jh2HljcSo+kD40Y12WeVcgweSVH5CKv21H2sI2pSQgLAJE7yiRpSrau2lJSF51DNpKrD2PwrpfI3o4VAr2I7PtoBuVKCTMkWWACRA4Xi9LdivFnFNLuAFgHyVun4GjMC+pbrpUcxUDe99B6WjWhMfhCmRERoY05U6t4ZtUz0ZbmVZHOuH0HU8KiwmJ71lp0RKkg+vH2INSYnEkpAjXWuN4Z7UXaRNsJHiVzNHo1NQbHH2c85opCaVjAuP0FFbORuHzofaOg86J2d4PX9KYL0LdoHfFZhfAfX6VraPj1rnCeFXmY9hQHAFu7500Pzo0D7NPkPlStSt/0NNl+EelEz2AbR8FCHU+Q1o3Hq3aESbnyFEb0C4jw1FiUeHz+lEveE1ytPhvypkxZIrfadUP/ANiPqfrSvCMZ3EI4qUke5j6017Xj/wAweO6j5VnY/Bd5ikmJCN7leQE/E10p1GzweVXytFruyptsEGZExBhMaRzFT4HC97lWr7+cEeZI5cNaNVsjNlUdUmAQrLE2ovA4cJaAnTPz1Clca5JTOlRBWMAAIuTxjmBEx1ovCYdIASROutzz6dKlTIPD3N/Q0LiVnWRbjSJ2Z4GWNNuPpS5TttxWpylwmEp/KifvHnwNHqlXIT8OtLSycwzwrL4REISLaCbnrTkougXGLAhJIQ0DOVKs6lk3lUEG/T4CuVOFROWStX3ikpSgdBW/4hpC7NoCgJOUAHhpa9lA2oXFbXGaZ3SZE3AUBb0WmUnz86brYz5R602hpubn1upRgTPUnXhQe0doCfGQhIkmdY1PlVdxe2ycqB4RlHAGE5yD7EeoFLtoY1SkAWj3Op66WinUCTkSdqdoJJDQNrEyIvf10IvXOy3i4ghalJCRCVAgW4DLFwPrXWKbU60lIQJjeNuHncn1qUYRKQEqMSLxwGpPt7U+lQmbB9i4UEqUD4QY0uLCwHT5gUXtTDggex+lMezeBkK1AuZ94+It1k8BUeMw8ynS4E8jMCh3+QUrRH2IxktuMk+A5k/0qN/ZQ+NN324BvJiqbsLHd1igomBmU2ryUYn0VFXzECY5yB+/ap8ip2el4k7jX0NMA3lbSOQFSJTrau8sAelbbFqgdNgW0hpReBG56mhtpagUbgkbg9aZGl6E20fHWmU7h9azaVl+9S4YblYp9CB5EL9FU2dG6OgFBPo3/ejn/BRGaBMU3KKDaRc+SaZPncPkaBYFz/SKwQd1owqonG4CTHL50S6df2aheO6n0j3pkLLRUO0qyrErtHhHsB+tPOybQbTmVMuQd25CRYE8gVfKkO0Gy5iXAPvLUJ6C0+wq/wCD2ehsEyAgIGo0ABBJ4QavN1GjwqcpuRH/ABpyrXC8qZ3sw3iCAY/zTrZ6/sUSCJCyQYJBzK1VxpSxh2nW1NpJFyoEpIIvNgdQfqKdtNDuh1z/APUquWVFkgZa5M5rGbaR8Na67qVX3vhrWBOXS4HDzqRJm0GelD/AnOy3SWxJndB9xJ+JoHHvqlwToluP7lqB+AFZWVVbIi0GX0zxVf2P6D2pXjDvlPCAY6kkk+4FZWVaJNlfQ6YcM3g/Nf6CrZslALSQQPucBMEJBE6xc2rKymnpCrZHidP7Un1yzQeJMafh+g/WtVlKEtWyEwzbr8MsfM0JjxZXRM+oiKysqP8AYotHn7xlM16fgFZgyTckJJ84FZWU/L6Ojw9sszqbehqJrQeZrKyudneB7R8Q86Nwn8setZWUYhl6EW0/H61NgvCPKsrKJX0K8R4xRuJskeVZWVgsje/lq8qXYdV/QVlZWCdOoFCrG4P3xFbrKK2CX/LKxshALqpEyXdf6CfnV12ugSymLKKCRzgEit1lX5No8OHsR7EfVnSZJJdVM3neRb4mrns4ThkK47//AFKrKyo8o/GbWLn2qJm6wD+En41qsqaHez//2Q=="/>
          <p:cNvSpPr>
            <a:spLocks noChangeAspect="1" noChangeArrowheads="1"/>
          </p:cNvSpPr>
          <p:nvPr/>
        </p:nvSpPr>
        <p:spPr bwMode="auto">
          <a:xfrm>
            <a:off x="63500" y="-969963"/>
            <a:ext cx="2276475" cy="2009776"/>
          </a:xfrm>
          <a:prstGeom prst="rect">
            <a:avLst/>
          </a:prstGeom>
          <a:noFill/>
          <a:ln w="9525">
            <a:noFill/>
            <a:miter lim="800000"/>
            <a:headEnd/>
            <a:tailEnd/>
          </a:ln>
        </p:spPr>
        <p:txBody>
          <a:bodyPr/>
          <a:lstStyle/>
          <a:p>
            <a:endParaRPr lang="it-IT">
              <a:latin typeface="Calibri" pitchFamily="34" charset="0"/>
            </a:endParaRPr>
          </a:p>
        </p:txBody>
      </p:sp>
      <p:sp>
        <p:nvSpPr>
          <p:cNvPr id="14340" name="AutoShape 6" descr="data:image/jpeg;base64,/9j/4AAQSkZJRgABAQAAAQABAAD/2wCEAAkGBhMSERUTExMVFRUWGBgYGBcYGBgYGxgZGx0YGBgYHBoaHCYeHBsjGhYXHy8gJCcpLCwsGB8xNTAqNSYrLCkBCQoKDgwOGg8PFywcHB0pKSkpKSkpKSkpKSkpKSkpKSkpKSkpKSkpKSksKSkpKSkpKSwpLCwpLCwsKSwpLCkpKf/AABEIANMA7wMBIgACEQEDEQH/xAAbAAACAgMBAAAAAAAAAAAAAAAEBQMGAAECB//EAEIQAAEDAgMFBgMGBQIEBwAAAAECAxEAIQQSMQUiQVFhBhMycYGRobHBI0JSYtHwFDNyguEH8ZKistIVJENTg5PC/8QAGQEAAwEBAQAAAAAAAAAAAAAAAQIDAAQF/8QAJREAAgICAgICAgMBAAAAAAAAAAECESExAxIEQSJRE2EzQnEy/9oADAMBAAIRAxEAPwBSxg2znBQLGL8LedK320/xISAYAFqvGG2Et0mMM22k65nCIi3AmFHXQ21oTG7EYacPeLwocgEBTyU2GmYJQSZjjHrXEn+jvaRTdpLJfbAElPAX68PShsXsp1RbJbV9oSBIIkk31ir61lAJbDWaDBTiUJCQeKSoA+/wobYrrye9DuMbChlKMy0LPEkmEqyiIgjrTdn6DS9sU7A2K6028V922SQUKU5BzDokxlPM06wW3dwd7AcKgjIlKtc2UKKtLiD0pTs/bLSn+9dStxxClEKQW0o5Xi6hckA0E92mU7iUJQnumQ4ncTbMArVZGt7xpegrNJRo9CQiw0mpUj0pfs/aaXswSCMkAkjWZiL9DTJkG9jrwFMrIPBwSAZkRQQxhDipLZbABSorGYm5UkjkLQRTFxpJ4fAVA7hkAeFI65RWQGAr2o2THeI56/WosVtJoC7iB5qFZjO5QkqVMDXKmeMaRUOKaTYhKSOUfWiLZCvabPF1Hof0oVe3WYmT/wAJv5TRow4ULtx7Gh3sBruiOVq2DAuG7QNKMEqTb7yfqJrH+0rI0IX0lSfipMcK4c2WdAhHx+gpc5sVfHKB0CifaKNIwSe06bktR/fPtauR2mQTdtceYNq4RsW/8z/lIopvZCeC/Y/SjSNgnw21mVaKHkQZ+GtMWGQbi/oaBw2xgFSSLRyoxzZoII7yPIH9RQaQA4Ajp6VjKjNjMenGl7eycpnvXPIGKPaayjxE+ZFKGwsqkeh+dYV+dDhZNhWJxEedM2Y0mZNq6LU1wp411/EnjBpTGi0IteuMhmaKaeBGhrFi9qDRiGJ5xUTjfWig5zFaAomorwwC20J70IJM3BHO0jhaKWK2QXXjlOVUjLMBJEXEzIVadKc4Z4gLEjKUgZItJJg/lSLgniSBS5ODAflBQowLkkLjSAjgeEyRSKR2UiParUFCD+Le42AmaCwbC15jmyhwklRAyhMERznTQ1YNoOpWFNqIlKIS7EAruCkk68sx5Up/8NX3KGoy5iApVlWOuhN49aZSxkDjTAsHs0pKkKOQpIlXERfQ8FCl+LwC8O4nMDGcEKjUC50tPTpVsxuy3nkkpQqycgJGYkcc5SLqiCItFuINQO7NU4ksZFEbqUZjcKTeSVQN4Tuza2tbvQeqoY7KxGZ7eWUnLFxZUgkg2F8pTfoatKEAjWR0I+lVnAbIWl5tJTCQnMDOp0MkW0JMadasK20spzFSUgcyAD6c/Kpt5wLJJkyhl0oR+VcPhRC9qtjidJMJJj2FBO9o0nwpWepQoD5U+SLREGiNawt3rhW0lH/0yfNSUAe0mh3cQ4uwacT1C0kHytTIm0HoZ9a5Ux+4FBsYB8f+ooTwJSY9hRAwrwP80eoB+lEBotgaGoUt2vE8dK6Uh3its/2wT6JrltlYO8UD+1dYaiZH7FSd2OPtWmwoGxQR/dUe0NrobWhDxDecEpUQYkGLkTl6E86Fm6/RI4RNqhKzrSjH7ZSMSWUQdyUlIJzLgkJ10IAvSh/tcS2cqcrgIB1I14T7X96NB6MuiRzrO6nSqpgu2ADi+8kN2CSAVQYuNQo349KsSNqt92l3OhKFaFRCTyggmx6UGhWqCFDjNbQ1fhWmnkrSFC6VAEEaEc67SRNYx0Wq5DfSpxEaj4VqLag+tBmMQocjWF8RpfyraETx+NczzPxoGIVPa/pXaHJ1tXKxPIT1Fa7sgAGfp71rMWfaeCYUnu21stqseNv+H5TWYbEYUnKHW1L0UUpME6XMRBPWqtgnXw8pJB7vvFwbeG+USDpflyoHYONX32KZAJKHCREEhKrQCeAPCm6ItbLUoow76pUkpP3Ey4rTdUTACeUE8q52t2kwjTWd1C+GVJSCVHhF4F71R9sMENhw7gMgbxSpZ0CrXSJnziwoDaLyy0Co7khN9SRZUWkwYk2vPovVDZLFsftfLjikthIWqcqlSAdJATF+dGO9p0NqceWwlSsuqXFRI5hUgdCL1S9lYdC0Bx0lAaJGZEnMToIFzM/CptqpLaZmUrBKVJMgxY3Osi17yDTUtByMcV2yWoFYDaFSIAkxzkqkH2qt4jainHM7qipcpiYiJEgRYDyimK1BlsNoVK1JClLAkHPlgZvwgEjh8aRYpshUA3JE/lN5NhTRS+gO6LmjaebdBTl5nUgn4cb0W7jQiEMjMripU6c451XcS4kQ4L5hExBIBMz56xrROy8YmYKgOFzfhAvWFaosDSyo75GbkLUWy3GlB4WFG2vHrTJlsxPWlsiwhlgm8+1dFocve/zqZkaCpMlI2VikBKTccvIihcQ2IgTOppisgGSKreN7QhD3cBG+SlKTIymYJJGoGUmPKtEavSM2xtg4MtqyJWlYN9ClQ0PKIjhw1qobR2inFuL7xwpSlIyKImDMXH5pJIHIU07Ul0AqKkqaJgpVAI8jE+1+lVbEtOoSCAcsQFJIUALkCRYHzvVIrFlXDphmYl0kJIUe8QnKolQBMbsgawE6nhWMMwjOg5iDvJyeCNDqQUzxtfWn2G7MhZZcS4tbxyqUnIVFYtmkTIsQCSatWD7FFJKwhpo9SVmORiwoPkih1xNvJ5w9hlFIcEkLk2ABBm+lteNCtsJgSTobETPka9He2SpEpHdHWQApIv761Wds9nhllCMhEkDgSbkAj/GtBcqeB5+OquLHPZvbCnUhPdrCEADOrKAToAkJSAYFWBuvMdi7TeYdCUrATnyqC5yeo1HmOVej4TNeI+nvTPB5zTDVelbQkdPhWnFxYxXTZnlSgRo4VOpA+FCuYRtRnKfgJ/dqYhItJj99K5DQm/zoMICNjtKHhI8qlOyMl0uLT+UwR7GilIAg/WuXk30ooBV8X2tjEoQgtdzlSpaiD94kG/CAPeoNjbTT3mPWhU5yMuUXIvp6TRLHZVjOSpThkRBiIJJ5elBdndnJSrFAEhLa4tGYiSEj10ql4LUMdpYpHfeH7NLSMhzGchEplOhjQ8ePOgMUzmbIERkK+CSDMEcZAIPIgg86eY7sk+BmCdYEAZikTO6OMX6mTUSuzwClNrW0k6kOlSCsKgmCRABgg34mkKCXAtlSVKyJ3TBJJ1FpyiBb/HGtbSwpcSUJQlIQoIQSrkTmUZsVKsfI1bG9j7PSDmxIUmScqSR5jdHTU1jOIwDaCXXAqVqhADirHS0AGw1ouQvuyossKhtKiVFCSiLGUgyEm+8mFGJrsbHWUnu2zFxMAC3ilR6VaW9u4ELS6G3hlvYNgKsRcEkxH0pA52pVmW6y2hrOfBBUDJ1VmJSTzgdKybAcp2A+8iUZQlahBKhuhBIEAC9ifOg2diNl7uUO51AEqUBYZdQDpN+Fq5x+1ny0Sp9wlUk3tBkQAAANeEVL2GQO/ULH7LQ/1C3OszMuGxNl90mNT+9ePrT1LIHKo8MmwkCfL/FEx+/2KQnVkCxWJEzetrrYctSNlFgU7cCu6Vkd7pUTnISoADWxn3rz7Y2KW7jU944pZSlat4zwgRyF9PhXo+NwgcSoKukiCJ1HKq612bDeJXiARv7oSEwE2H0T86aLVFYK5IRdt3FZGwBICpOvGQDbrTXsn2bGZwIcV3UAuLIAAIElI5riZPAdahxgJeKRqQEjzJHymr+vCJYwiWkAb0I6karPmb+9J2aidXMlGV+2BbFwaUArSnKV6Dkn7oJPGLnma3tbbbTQhUqMTCbkeg08zR7awpJBtVX2lswZVJTJUrUhZTxtPpaueNN5FyAHaSXRnRMTof31pftQqDayJsDxJ8tTNN07I7nCuZbqgqnqLiJqrYbDlToaCVb4lSiZkRJIsCOXrV4K3g0p0sjnsrsdvK46oBXenRSQYAm9+ZvT9kAEkDpQysIoJtoIsIsBwisRgydb8bnh1qrOCUrdhBXmNsp6ZoqJzandi7aR/wDIP0muxgEkXAioDsdrXL8hRJ2QvdpLWbzKMQErBgSLkQKc4Z8KPgcTNoUkiPWkGP2a2ApXd3SJsRPDTnbhS3bG20tgDDumSLgFWYKk7sKNriCImg1ehlovrQt0/ftW3VDjI9qV4JwrQFBxRIsYMjNAke+lG5XI1n0FHQrKtgnigZU7ybEeUmB6HlatdkUgvY1SvxczpKj7VBiNrobdUlbawQqbSQZAmOhvaoOzWKzLxQQFS4pMWjUqBBvbWjtWXap0MXFScxNuM3/ZqBLJLjiVoXlzAH1BIBPlwmmGLcQwhaVeIZRAvrABSeBknhQmysQ4VOJWFoypCkIUSVlcz3qrQTpaflU2Oti/AApEFJBzAQSZTJAE9IOtD7SBUoJ5KsRoRGvTWrDshYdxDriAklKBGYHKFqMepEn9ilW0mygZgN1sgEG0TY8dDf2NFM1WLsQ+IVB0AHmSfoJraWAhslZKN0GSLmfCACNTy+NGbOwBSUPPNkoWS4kCCVxCUZhqEmSQOg50x2jjjnKXwAXUxvRu/gSYmJEjnJpm/QFQifw4W2juypSN0KhMqHMxykfKs7Nu9xie9kqbIUgqiNYM+ke0mnJJcZQpIhDaEt7viFkyQNLEidL0iw+EdKVZG4k7xzAzczAI1jMYuetZO0FpM9MKXs6SMvdiZEnMq1otAE0W0/feBB+HoarmxO0KUEBRCELQFpuQEq0IkaSAekjrRu1WnV92suNpabUHVAZhKUgqG9e3HQCpZToDQ77sm9RvJ5VmCxQWhKhMKSFehEj4GplIPWiKCkSm/wAeVD7QTup/q5dDRmUQaE2jPd3GhBNL6H43UkUPbbhSorSopIXrMRYXq97J2r/EYfDOKMKHeJVaJVoFAdQCarGKwQccK1Ad0kKJKtFKiAnkb1YEYUIabAGUhKfIEX0HWa0nUTq5H3lj0McTKRb9KWYhmAOLirxPtNYjtAJyOAJWNZsCOYPEVDiG86ypRXEWCVEX6xrXOkMkLdpbWcabU2+CFKFlDQydIAt60J2QwpUvvMsBCcqlc1EiwnkEk9JoPa+IUshoFSsyoAUVKsDbW8zxmrjsXDhphLY4TNtTck+pk+1dMFg5eaXolebGgMX+FcqRa0m1EIANzxrtCgBamo5uwO0gkwfrUimxcRFSCAc1dvCb8/KjQBFjsJLbs3EHj5eVUzaaW28SlSHO8R3qVKSSVKBSoZpkXB+MGvQ9qYcKw7iSLZTp0vNuNqT43sy2kAthRdC86VWUcxMws2lE87iaydDobbDRuKIymVqukgg8iOGkegFGz0+NdspASAAkcN0QJ1MDhea0R5elaxWhFhHZzEyIPKPl6Uv7IrnEY0pSpau9bICReJXboPWl2ydtKgqWmAo6jW3McJ/2rrsjtRTeKxWSLlMz0JI5XvTJVGikrux27s8nEKfdQoZfACkwVRCSTzEExwmuEYsfaEZzmTFgSSYgm2g1Am9zTLG9tS0iShKybJBPGNTS0drHkpU6pSRPBKEieAnifWl6htgeytnYhJcUGnMrlsmQ9SFg2Hi4ciKh2hsR8oUlTakBagpRIJtEEzoIub8wOFdYTtli3iSXYHAJSgfSrDsfbyhBeecVJkJTkjLpKrTczpwotAAF41kqSCRuSUhN1BMABIA4wBeq/i8G/iFyhlat/MSE7oFiBOkwAKu21e2OGScqXVBQ1CGUrUP7lboJpCe0OKM5XVgHQKDZMHmAkCecc61UZM52ahYbCC3KcpSpIgqOZR4aSCIInhWbO2M8l3N3ZUEgxm3bm0qubxatL7Q4lI/mm/IJF/bzqqv9oMQ46r7Z3KCQBnUB5wDFZRYWy6js6WCp5YbKBdKFKCUi83UU36AC9I+0u3nXgliEpDq0oOUkkgkTc85vakCX1OOpCiVAEwCSqVeRo11kodQv/wBv7TT70zF/ugC58udFQFbPUm0ZISLACPoKl74Um2Lt3v2W3FIy5klRiSBBI+k01tE+vKpvYUdlU1E4sc/c1C9jALT6UPiX1LBA3QbdT06Ut4KR43J4EW2itbjbpGZts5gi8SDukgXI1pxgNttPDcIkRKZuPbUdRUSlcxpSXaOwEOHOg925chQkX9PnQxLDOr8XTKyM9q4VLqSnkTF4PS/Wq4dtvMEpstI9PjQT/aTEs7mISVa5VxBProfOxpeht/Emw7tB1UdSOQFPGFb0I5N4Wy29mXxiZftuykJGqSdSZ4xYetWBbJtG75H3FUvZCFYVX2YzAiFJ4kc55/qatOE240swSUn8KxlPxsfSt/hDm4pp5GjTe7ckmpEJEVF30jXnwqZpoR7UUctG8ug/c1PhxA141pGsR86hfxQbQSZiTp7k1m6GSs6xsFChoMqvkaj7njPAfKgV7QKzGWEkC+uuoNSIU4XIMBuBEETOkEVJzK/jaDErMx7fWtCahwC3R4z97mII+dHpRrTJiNHlGMHcsple+NbyDOoy8U/EelA9nMcjv1hVi54Z0kHQnn1q44Ls7hwpSlM51CxLh7wyCsGJEDTlVIx+zULxLyUwjKd0RI4AiOGs10Rpobkk7xod4h4uORqlNvbWhNs4vwtjQCT58Kl2K5lPdOghUbiuDkX1/FFK3yVuE8z8K1ZNY7wmFKEJJEJP3jYRxIPH0qfHvlPeLS4VzZOVpQ6AJClAwBxiONG7Kw72VCknu0JBB3iA4ZmYg6C01HtRoKZc7zFlSolSW0WCZ4aSm4mAK1oFSZW9lv3G7cXXfNfUAnnxo04pSnEpRMqUJyzJjUD5UNh2Q1nCDKT4SQUkk2JgmeVzzovs6w4cQMloBCiTA3gTl0MkhJtpANF02amE4vDuXjeUASEJlRnQaWEX40h/h+6JbV40iSNYnrzqyYta1BSHHUIK90Ib4A3HhgXEiTMTSlnY6lqyIBBVCTmgnNYTYWAHnQ7JB6szs20rOVgTl1FpIUYgTxM/Cp8a+4tKmyhLclOdSd6BNgpQNiSAOApmjs8GyGkKK3V6KEpSiDvL5wACJNidJo3ZWGSVrcUsqbblISrKZKrZTaSIy6/eJ5UvetD9Ewnshh1fwaEqmDmCRxyyRl9Dmg03JPhUZAFh0tAMa6V0w1A4C2mg8h0qN2JFRbOzi4UtnC2xwrCb1taajSZvzpGdCiYpMzQ764BJ0Fz0ohcVVO17DimwUlWQeNI+CjzHCOFGKt0LP4q0Je1HaIOHu2zIBkq68IozYe2EOABSoUeZ16A1TSIUR0ovBA5QALqsAecwK7HBKNHnQ55Kdo9ESio3WQdRPxoTBBLDQSpempPM8B62AoghxXhbeUOaW1n/APNc1Vo9TtH+xjWOdaICFGBok3A8uIprhO1EkJcGVRsDbKT5nTyPvStjCPZ7sPC3FtQ+k1zjsMuCO4e/+tf6UVZGfHwz1guLeK5ak+fwqHaLhyD7xKtOcwDrawkxSbs/jyUd3keW4i2VKFFR5TwHrViZ2FiXGwO7CLzLqxIvI3W55C0ilacjz11g6sSMvrUQoJkBSpIEghIMJk3BmL6WrhpTxNs4k5uYgScot+wBzq1s9lFC7mJueDaEp6wCsqVHtSjtJs84UsFpawguBteYlQIVob6HXSJtSvjaD+RPCOMG64VlKgYO/M6DgOvDyoteOQJSCCoahJkj2pFtvGd2tvMZ3VTeBMiLe8UhwmNLeZQsVHkec6Ceo0poxwK6HnZjGjEMrX96SlXU3VIjgc3zqr/wBGKdMkgOhFvzo3deqY9aY9gHIDyRx7sgWESFQOtr+tEYLZvevY9oWJUhSTyWASk+4FdOlSEu8sKxmwVrbyBBUfKw5G+hqDA9hVpKVOKSlKZN4/cVfMBie/wiXUg5ltk5QYIXcKTPAhQUKGa7PKIhTq9LpGX2zKClVG5LA9p5K63h3EyxlQ4kJBJSSjKDASkzqT0POlmzex5ceWW1FKQClWfeEndU2SCCq3I2tVu2lsRSUBDBSASSpTiyCTOpMaxx4dIopGMbw7CMyU7og9yQQOu8QoiTrrelVodu1SEzf+n7aRvqJ4wmEJEabo18ySaXPbJabP2ClharbpzZxoRli9ovIA53q04TtEy6SCcojVcAeUzrS1LrOHQvNiGybkqtmyjwj0Ao5FX7F/Z9hefwt3EuhNwdQJ4ZpHDhrTPE4QNoX3CE54sAYnnBPGOGlVXAdq2W1nuw84CfvKShM8wkAnTmaZ7Q7dsttgoQpSzbKowB1JHDyodWG8h6sRhMMgoW62FEDPmO8o6X4xwAGlCbJx7TyiGEANNkEqAgLWZiBqY1k1RdudpXcUoBcR+ACBPDqT+tX7s9szuMOhBG8RmVzzG59tPSi4VspxfKQzVzmhXTcVM+mhAd4+VIehE7KtfKh2zeK2tcC1Q4dZJigOjH3DPpUBgoUDcae9dYo79aZ0ULVtBo802zgO6c/KRunpoR5imPZ3CSO8UNN1P1P0pnt7CBbBUdW1ZraxNx7E+1T7May4dkccoJ9ZUfnXQ5XA44eOlzWR7QMBQGoAUPNJzfSrTtfbTn8PhgDlRJUVQVSWiFJTGYTIg63iqXt9ta3EISQAqJM8r36RPrVo7P4Vb+EbSlapacRKcwCVZVJFxrIAVF6VYRPyn2kPcDtpx1KSpMqMjMkKAUQTHCwI9BaihinJIKIgGLG5kgRe825VDjEkEgIUoAHT8uZEC1jABtWnMLCRCCfCoXmemki5Jt+bQRSHMhj2fcJdVmEZkaRN0E39QqmzTy1KCSpI4FIVwUBBA1BnSq/sTdfbOVQGbKZ4hSSNeU09wrSUOFIRckAqJNygxP4QcpBFVhojybIFLQqwClSCb25nKdVCQJj2ig+2uGzYNUAnIEuJk/gIN56TR7qxA+0MLABCQMskKIVw1y844dR0nDhbeS8FKgZ13pkRwgnThWkCGzzDtI+FdyU33ToOcEUvZRMqk8jbT14eUUZtFn7NvmkKQrj4DliI6UMhoGAZmOnlpw+FIniizCP9PQEd8TIB7sJKrGQDPSmOz8T3eNxJnxhtaQPvCInzB4Up2cphpMKSSdVEp4n+7ThQO3MQgkONgohJBiUzfd0UTMk1Zu2Doy3DbS2XHG0uLQhZ71IFoKv5giPxCf7q4xf+oLraQ2ggqNytSZIHKNCeppXtdw9y27qWsuY6koICVX48FelV5oFxRUBIPH6UtWZFjVtNThlZUtR4qP7ilm0MSStKR0OnsKH2lj+7ZMeJQIEj93vRvZ9jvV97EgBIHKQI+F6FVkP6GSGyBl4JGZZ5HX4Uk2ttEKaUoSJgAHlNvqasu2ShrDrQDvKieZk3mqPticovqZ8z+laGQGsI4PeosdiZWSOFhUmCbVGl405GhdpM92ANVHXpoY0g6edVuhXgbdlsAH8UCbpbOY+mg9T8q9OSTVb7E7FLLIUoQpzePQfdHsSfM1ZwQIqE3bO7hj1jb9keJXbypa27dR9KMxigAaCwp3fM1FnXH7NKPHzqLAHeNEveE+RobZvGsP6NY474reEEg85Nc487461Jg/Cf8AFYYSY1qWnR0V8v1reAT9g0T+BPxFTKv3g612GQllAFoQKa8UZr5WLcbhz3qTy+n+9Pewb2V51Cjqcw9QD86V4kAKRXewsT3eMQqYCpHS3+F/CmWUQ8mHwsv+2EZTxIIJAkXMgK1PFKv0pe+gd1lyLUDJAsCFyEnhukwSPM0y2tnBSoLKBBN+l+AMwJtx0pKtwyIcXcZwL7wSZIlRuAFEZZmfKho8w3h8RAWEApy5VpJIM5TBgR+Wb86tWOUFKSsBRCgFAi8cyIuDlvykC82NQwqwFKvKVGLibGMpmfDpc33hVjYSHMI0oqUnJuGBexy6cfCD8aeDJ8ixZp3OAg7iAkElAiBuzmHEi0kW1IvqS9lO+IAqMQbmRKt45TyvpwqKLXbAmQFLIMK5gTlCIMiOAOlq3hnkocuQSd2QNCSFEHkATy0IppE4nnPakd3iX27+PvEjosAn7p4ikCgeB9pM+5q7f6iYNIxTSzottSeV0+o5gVU8WykCcp4XlM/WkRUUKbcFsx901wvCqVEqgAybj6U1DSp/kkf2n/tqDGMrAOVszB0SriInSr2h+zHHZ6HGQk7yYII/KeHsaGw2HMjDG3d5wpVgSkXTBNgSkj2ps/hQy6hklIysIFyImbzz0ipDsdDryXQc6EGHEoMq0lBtcpmLjhSNgRScZg+8cDLa1E5iN4AARqpUcBT3Zu0EoK20kZWlZUCRJEATbUEyST5VZttbLS20440gJeymVJiY1IURbNY2968ww2IyrBniNL/CY58ONaL7oWXxdjTtFjj33imwEDzkzfUxyrvEbLLjPegxlMASkA6SJ5zpwrSnGnXof0cASlxGYltXhBINyJN/lV62RslOHaUh1OdSt4r1QUgTIJ0A6Xmi31Ro5KWnCKaBBIBAk8ZgTHT1qXs9sI4hQccScqVW45oJtfhNPMHgWHnVlK0lBM5AoE9Z6T86eoZCfDAjgBYjhapyng6IcVu2SmwrM8+VakKEz5jkaiUm0zU7O1IH2g7bjXGHTugdJqPHiRHOBRKER7DhSlqoixJhCvLjXGzBrXe0Gz3atNP0rWzE2P751jeiLaB3x0qTDjcNR49O8K7wnhPrRCxYobyx5Gpnv5Sf6RUajvq8h9anfTuJ8qwzAMakbnmKAxW6pKx91z4FJB+lMNoIsnzFIse0rvFKBshIUB5/7TNPAl5H8Z60t8OYYKWAUAJM6ymAbdaUqBC5K0zCSQQQBlsubfmkx0Ogovs4/wB5g0i2hGskxpHoRWf+HvzO4FReQIKgN084IsdCJMTSvZ5QGltQUAFqne3Y8gJvBIi4EWINNMFtoJQtBtO+gg9YI8/1NLsThy3BdXnlV9RbdCTIiLi9JnVqQzaSthw6nUawTqRlMULa0VjxqSyXhWPb8YGdKskngYAiRpwuDxobEYxSc2/KpsMkWBgA2mIAM9YvpSPYOKb/AIltF8jsgJzHcWAT7EAjrY1dVlpsmciQReSEjnx61W7Ryyj1ZWu3+HK8Mh0atOA/2qsb+YHvVJxbQPGeUgEfIg2q99oe12CDDjZxDalKSQAmVmRceERrVBQsqbSqygQDoPLob1qaCmevKa8/nQ+IISCSLevt+xVaXtyNMSs+rf8A20ErtIsm2KGlhKQfK6SD6VtmK12x2j/5wqTIAbQLjLxNoPXnWbDxaS4VlUACDeCQP10jrSrbWFcxWKIal1RSnQcRzNtLXsKZbJ/0+xYkq7tEi4UoqP8Ay2+NNJxSyMk3ou+Dx6FMITqqFmIKRllV7/dNgDxtXju3sOpGIWga5jAFzBuOHKvYiySlSBkTZKQdcqEiI63vVN21sIYU95mzpcMFZEKC9YJGoN4PpScU0mNyQfUU9l8N3X2i0SseEk+HrHM86a43HqKcucgE+GSUn0pW9tGRAFqWv7QHrXSoq7ZydmS4vEltQWk5FJ4i1+ccetehbH20MThkvgQobqxyULEDpofWvJsViSSasn+nO0srjjCjIdTIH5k/qkn2peSNo6OCbUj0HvLyPUdP1rlbg4aVG26Ivrp6ioMU6AZBidR16Vxnrgr5zOpFMkj6Us2cMzpPICmyDeg2Owfan8rz/Wt7LBCVDyrnaXh9RU+zkbqqwXoB2gnfFd4VO6fWs2gN4VmF8PvWQzQrWPtFeX60U8d1PlQy/wCYf6frFEuCUp8vpTBewPaHhHnQCkglRj/a5j50btA7o9KFWm6vT61rGq1Q07HdoGcM2W3XkJKRFzEXta5mwp2v/UDCTGZxR/K04R7kCqQ8LTAmuMQshSY1MinpM89+M1myxbV7UpfC8iVIgJgOAJKoKiSBJ4wKVO42S7mcBzAceNV/beNUlbYB0SVHrmMX9BUT21WstgvNpEJj3mnXGc8pqL6jhvH7zf2qgoG6k2UBpbla00W9g0ky4VOZTfOtSp4gm/KhcBh0qCEj8IVeBPQnnepg6ArKYgwnTh90+xHvRf0ibzkMQ0EqlGUSBdIyg6Gec6H35V08Dmkq1+8bT76G1QsLN05fDN+n+D8DRK28zSVH7toFuJjQgyDIN6S6BRdXuz7ceED0/QUox+xGYKYGaLWEjkZjrVgcSI3l/Glm0FtFEEFauA18qSwLeRKw6lhGRhOviWdVKHM8Y5aUQ3tR2IMmhy4cwFjlG9eEpHBIPPjHGmOz1tm82+NTlk7IKkRhSk7yvaq7202nmw5TP3kwNNCZ87U92i+XVBCTYRJ5Dh6mo19lWyoKUbjQAC3QT86aGHYvLJVR5jh2HljcSo+kD40Y12WeVcgweSVH5CKv21H2sI2pSQgLAJE7yiRpSrau2lJSF51DNpKrD2PwrpfI3o4VAr2I7PtoBuVKCTMkWWACRA4Xi9LdivFnFNLuAFgHyVun4GjMC+pbrpUcxUDe99B6WjWhMfhCmRERoY05U6t4ZtUz0ZbmVZHOuH0HU8KiwmJ71lp0RKkg+vH2INSYnEkpAjXWuN4Z7UXaRNsJHiVzNHo1NQbHH2c85opCaVjAuP0FFbORuHzofaOg86J2d4PX9KYL0LdoHfFZhfAfX6VraPj1rnCeFXmY9hQHAFu7500Pzo0D7NPkPlStSt/0NNl+EelEz2AbR8FCHU+Q1o3Hq3aESbnyFEb0C4jw1FiUeHz+lEveE1ytPhvypkxZIrfadUP/ANiPqfrSvCMZ3EI4qUke5j6017Xj/wAweO6j5VnY/Bd5ikmJCN7leQE/E10p1GzweVXytFruyptsEGZExBhMaRzFT4HC97lWr7+cEeZI5cNaNVsjNlUdUmAQrLE2ovA4cJaAnTPz1Clca5JTOlRBWMAAIuTxjmBEx1ovCYdIASROutzz6dKlTIPD3N/Q0LiVnWRbjSJ2Z4GWNNuPpS5TttxWpylwmEp/KifvHnwNHqlXIT8OtLSycwzwrL4REISLaCbnrTkougXGLAhJIQ0DOVKs6lk3lUEG/T4CuVOFROWStX3ikpSgdBW/4hpC7NoCgJOUAHhpa9lA2oXFbXGaZ3SZE3AUBb0WmUnz86brYz5R602hpubn1upRgTPUnXhQe0doCfGQhIkmdY1PlVdxe2ycqB4RlHAGE5yD7EeoFLtoY1SkAWj3Op66WinUCTkSdqdoJJDQNrEyIvf10IvXOy3i4ghalJCRCVAgW4DLFwPrXWKbU60lIQJjeNuHncn1qUYRKQEqMSLxwGpPt7U+lQmbB9i4UEqUD4QY0uLCwHT5gUXtTDggex+lMezeBkK1AuZ94+It1k8BUeMw8ynS4E8jMCh3+QUrRH2IxktuMk+A5k/0qN/ZQ+NN324BvJiqbsLHd1igomBmU2ryUYn0VFXzECY5yB+/ap8ip2el4k7jX0NMA3lbSOQFSJTrau8sAelbbFqgdNgW0hpReBG56mhtpagUbgkbg9aZGl6E20fHWmU7h9azaVl+9S4YblYp9CB5EL9FU2dG6OgFBPo3/ejn/BRGaBMU3KKDaRc+SaZPncPkaBYFz/SKwQd1owqonG4CTHL50S6df2aheO6n0j3pkLLRUO0qyrErtHhHsB+tPOybQbTmVMuQd25CRYE8gVfKkO0Gy5iXAPvLUJ6C0+wq/wCD2ehsEyAgIGo0ABBJ4QavN1GjwqcpuRH/ABpyrXC8qZ3sw3iCAY/zTrZ6/sUSCJCyQYJBzK1VxpSxh2nW1NpJFyoEpIIvNgdQfqKdtNDuh1z/APUquWVFkgZa5M5rGbaR8Na67qVX3vhrWBOXS4HDzqRJm0GelD/AnOy3SWxJndB9xJ+JoHHvqlwToluP7lqB+AFZWVVbIi0GX0zxVf2P6D2pXjDvlPCAY6kkk+4FZWVaJNlfQ6YcM3g/Nf6CrZslALSQQPucBMEJBE6xc2rKymnpCrZHidP7Un1yzQeJMafh+g/WtVlKEtWyEwzbr8MsfM0JjxZXRM+oiKysqP8AYotHn7xlM16fgFZgyTckJJ84FZWU/L6Ojw9sszqbehqJrQeZrKyudneB7R8Q86Nwn8setZWUYhl6EW0/H61NgvCPKsrKJX0K8R4xRuJskeVZWVgsje/lq8qXYdV/QVlZWCdOoFCrG4P3xFbrKK2CX/LKxshALqpEyXdf6CfnV12ugSymLKKCRzgEit1lX5No8OHsR7EfVnSZJJdVM3neRb4mrns4ThkK47//AFKrKyo8o/GbWLn2qJm6wD+En41qsqaHez//2Q=="/>
          <p:cNvSpPr>
            <a:spLocks noChangeAspect="1" noChangeArrowheads="1"/>
          </p:cNvSpPr>
          <p:nvPr/>
        </p:nvSpPr>
        <p:spPr bwMode="auto">
          <a:xfrm>
            <a:off x="63500" y="-969963"/>
            <a:ext cx="2276475" cy="2009776"/>
          </a:xfrm>
          <a:prstGeom prst="rect">
            <a:avLst/>
          </a:prstGeom>
          <a:noFill/>
          <a:ln w="9525">
            <a:noFill/>
            <a:miter lim="800000"/>
            <a:headEnd/>
            <a:tailEnd/>
          </a:ln>
        </p:spPr>
        <p:txBody>
          <a:bodyPr/>
          <a:lstStyle/>
          <a:p>
            <a:endParaRPr lang="it-IT">
              <a:latin typeface="Calibri" pitchFamily="34" charset="0"/>
            </a:endParaRPr>
          </a:p>
        </p:txBody>
      </p:sp>
    </p:spTree>
  </p:cSld>
  <p:clrMapOvr>
    <a:masterClrMapping/>
  </p:clrMapOvr>
  <p:transition spd="slow">
    <p:wedg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descr="http://www.verve-italy.com/data/imgservizio/162.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4" name="Rettangolo 3"/>
          <p:cNvSpPr/>
          <p:nvPr/>
        </p:nvSpPr>
        <p:spPr>
          <a:xfrm>
            <a:off x="1259632" y="620688"/>
            <a:ext cx="5688632" cy="923330"/>
          </a:xfrm>
          <a:prstGeom prst="rect">
            <a:avLst/>
          </a:prstGeom>
          <a:noFill/>
        </p:spPr>
        <p:txBody>
          <a:bodyPr>
            <a:spAutoFit/>
          </a:bodyPr>
          <a:lstStyle/>
          <a:p>
            <a:pPr algn="ctr" fontAlgn="auto">
              <a:spcBef>
                <a:spcPts val="0"/>
              </a:spcBef>
              <a:spcAft>
                <a:spcPts val="0"/>
              </a:spcAft>
              <a:defRPr/>
            </a:pPr>
            <a:r>
              <a:rPr lang="it-IT"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Dante:La vita</a:t>
            </a:r>
            <a:endParaRPr lang="it-IT"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endParaRPr>
          </a:p>
        </p:txBody>
      </p:sp>
      <p:sp>
        <p:nvSpPr>
          <p:cNvPr id="5" name="Rettangolo 4"/>
          <p:cNvSpPr/>
          <p:nvPr/>
        </p:nvSpPr>
        <p:spPr>
          <a:xfrm>
            <a:off x="827088" y="1557338"/>
            <a:ext cx="7561262" cy="1754187"/>
          </a:xfrm>
          <a:prstGeom prst="rect">
            <a:avLst/>
          </a:prstGeom>
        </p:spPr>
        <p:txBody>
          <a:bodyPr>
            <a:spAutoFit/>
          </a:bodyPr>
          <a:lstStyle/>
          <a:p>
            <a:pPr fontAlgn="auto">
              <a:spcBef>
                <a:spcPts val="0"/>
              </a:spcBef>
              <a:spcAft>
                <a:spcPts val="0"/>
              </a:spcAft>
              <a:defRPr/>
            </a:pPr>
            <a:r>
              <a:rPr lang="it-IT" b="1" dirty="0">
                <a:solidFill>
                  <a:schemeClr val="tx2">
                    <a:lumMod val="60000"/>
                    <a:lumOff val="40000"/>
                  </a:schemeClr>
                </a:solidFill>
                <a:latin typeface="+mn-lt"/>
              </a:rPr>
              <a:t>Dante Alighieri</a:t>
            </a:r>
            <a:r>
              <a:rPr lang="it-IT" dirty="0">
                <a:solidFill>
                  <a:schemeClr val="tx2">
                    <a:lumMod val="60000"/>
                    <a:lumOff val="40000"/>
                  </a:schemeClr>
                </a:solidFill>
                <a:latin typeface="+mn-lt"/>
              </a:rPr>
              <a:t>, detto semplicemente </a:t>
            </a:r>
            <a:r>
              <a:rPr lang="it-IT" b="1" dirty="0">
                <a:solidFill>
                  <a:schemeClr val="tx2">
                    <a:lumMod val="60000"/>
                    <a:lumOff val="40000"/>
                  </a:schemeClr>
                </a:solidFill>
                <a:latin typeface="+mn-lt"/>
              </a:rPr>
              <a:t>Dante</a:t>
            </a:r>
            <a:r>
              <a:rPr lang="it-IT" dirty="0">
                <a:solidFill>
                  <a:schemeClr val="tx2">
                    <a:lumMod val="60000"/>
                    <a:lumOff val="40000"/>
                  </a:schemeClr>
                </a:solidFill>
                <a:latin typeface="+mn-lt"/>
              </a:rPr>
              <a:t>, nato a Firenze tra il 22 maggio ed il 13 giugno 1265 e morto a Ravenna il 14 settembre 1321, è stato un poeta, scrittore e politico italiano. Considerato il </a:t>
            </a:r>
            <a:r>
              <a:rPr lang="it-IT" i="1" dirty="0">
                <a:solidFill>
                  <a:schemeClr val="tx2">
                    <a:lumMod val="60000"/>
                    <a:lumOff val="40000"/>
                  </a:schemeClr>
                </a:solidFill>
                <a:latin typeface="+mn-lt"/>
              </a:rPr>
              <a:t>padre</a:t>
            </a:r>
            <a:r>
              <a:rPr lang="it-IT" dirty="0">
                <a:solidFill>
                  <a:schemeClr val="tx2">
                    <a:lumMod val="60000"/>
                    <a:lumOff val="40000"/>
                  </a:schemeClr>
                </a:solidFill>
                <a:latin typeface="+mn-lt"/>
              </a:rPr>
              <a:t> della lingua italiana, è l'autore della </a:t>
            </a:r>
            <a:r>
              <a:rPr lang="it-IT" i="1" dirty="0">
                <a:solidFill>
                  <a:schemeClr val="tx2">
                    <a:lumMod val="60000"/>
                    <a:lumOff val="40000"/>
                  </a:schemeClr>
                </a:solidFill>
                <a:latin typeface="+mn-lt"/>
              </a:rPr>
              <a:t>Commedia</a:t>
            </a:r>
            <a:r>
              <a:rPr lang="it-IT" dirty="0">
                <a:solidFill>
                  <a:schemeClr val="tx2">
                    <a:lumMod val="60000"/>
                    <a:lumOff val="40000"/>
                  </a:schemeClr>
                </a:solidFill>
                <a:latin typeface="+mn-lt"/>
              </a:rPr>
              <a:t>, divenuta celebre come </a:t>
            </a:r>
            <a:r>
              <a:rPr lang="it-IT" i="1" dirty="0">
                <a:solidFill>
                  <a:schemeClr val="tx2">
                    <a:lumMod val="60000"/>
                    <a:lumOff val="40000"/>
                  </a:schemeClr>
                </a:solidFill>
                <a:latin typeface="+mn-lt"/>
              </a:rPr>
              <a:t>Divina Commedia</a:t>
            </a:r>
            <a:r>
              <a:rPr lang="it-IT" dirty="0">
                <a:solidFill>
                  <a:schemeClr val="tx2">
                    <a:lumMod val="60000"/>
                    <a:lumOff val="40000"/>
                  </a:schemeClr>
                </a:solidFill>
                <a:latin typeface="+mn-lt"/>
              </a:rPr>
              <a:t> ed universalmente considerata la più grande opera scritta in italiano e uno dei più grandi capolavori della letteratura mondiale.</a:t>
            </a:r>
            <a:endParaRPr lang="it-IT" dirty="0">
              <a:solidFill>
                <a:schemeClr val="tx2">
                  <a:lumMod val="60000"/>
                  <a:lumOff val="40000"/>
                </a:schemeClr>
              </a:solidFill>
              <a:latin typeface="+mn-lt"/>
            </a:endParaRPr>
          </a:p>
        </p:txBody>
      </p:sp>
      <p:sp>
        <p:nvSpPr>
          <p:cNvPr id="6" name="Rettangolo 5"/>
          <p:cNvSpPr/>
          <p:nvPr/>
        </p:nvSpPr>
        <p:spPr>
          <a:xfrm>
            <a:off x="827088" y="3141663"/>
            <a:ext cx="7848600" cy="646112"/>
          </a:xfrm>
          <a:prstGeom prst="rect">
            <a:avLst/>
          </a:prstGeom>
        </p:spPr>
        <p:txBody>
          <a:bodyPr>
            <a:spAutoFit/>
          </a:bodyPr>
          <a:lstStyle/>
          <a:p>
            <a:pPr fontAlgn="auto">
              <a:spcBef>
                <a:spcPts val="0"/>
              </a:spcBef>
              <a:spcAft>
                <a:spcPts val="0"/>
              </a:spcAft>
              <a:defRPr/>
            </a:pPr>
            <a:r>
              <a:rPr lang="it-IT" dirty="0">
                <a:solidFill>
                  <a:schemeClr val="tx2">
                    <a:lumMod val="60000"/>
                    <a:lumOff val="40000"/>
                  </a:schemeClr>
                </a:solidFill>
                <a:latin typeface="+mn-lt"/>
              </a:rPr>
              <a:t>Quando Dante aveva dodici anni, nel 1277, fu concordato il suo matrimonio con Gemma, che successivamente sposò all'età di vent'anni.</a:t>
            </a:r>
            <a:endParaRPr lang="it-IT" dirty="0">
              <a:solidFill>
                <a:schemeClr val="tx2">
                  <a:lumMod val="60000"/>
                  <a:lumOff val="40000"/>
                </a:schemeClr>
              </a:solidFill>
              <a:latin typeface="+mn-lt"/>
            </a:endParaRPr>
          </a:p>
        </p:txBody>
      </p:sp>
    </p:spTree>
  </p:cSld>
  <p:clrMapOvr>
    <a:masterClrMapping/>
  </p:clrMapOvr>
  <p:transition spd="slow">
    <p:strips/>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Dante03.jpg">
            <a:hlinkClick r:id="rId3"/>
          </p:cNvPr>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3" name="Segnaposto contenuto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it-IT" sz="2000" dirty="0" smtClean="0">
                <a:solidFill>
                  <a:srgbClr val="00B050"/>
                </a:solidFill>
              </a:rPr>
              <a:t>La </a:t>
            </a:r>
            <a:r>
              <a:rPr lang="it-IT" sz="2000" b="1" i="1" dirty="0" smtClean="0">
                <a:solidFill>
                  <a:srgbClr val="00B050"/>
                </a:solidFill>
              </a:rPr>
              <a:t>Commedia</a:t>
            </a:r>
            <a:r>
              <a:rPr lang="it-IT" sz="2000" dirty="0" smtClean="0">
                <a:solidFill>
                  <a:srgbClr val="00B050"/>
                </a:solidFill>
              </a:rPr>
              <a:t> o </a:t>
            </a:r>
            <a:r>
              <a:rPr lang="it-IT" sz="2000" b="1" i="1" dirty="0" smtClean="0">
                <a:solidFill>
                  <a:srgbClr val="00B050"/>
                </a:solidFill>
              </a:rPr>
              <a:t>Divina Commedia</a:t>
            </a:r>
            <a:r>
              <a:rPr lang="it-IT" sz="2000" dirty="0" smtClean="0">
                <a:solidFill>
                  <a:srgbClr val="00B050"/>
                </a:solidFill>
              </a:rPr>
              <a:t> (originariamente </a:t>
            </a:r>
            <a:r>
              <a:rPr lang="it-IT" sz="2000" i="1" dirty="0" smtClean="0">
                <a:solidFill>
                  <a:srgbClr val="00B050"/>
                </a:solidFill>
              </a:rPr>
              <a:t>Commedia</a:t>
            </a:r>
            <a:r>
              <a:rPr lang="it-IT" sz="2000" dirty="0" smtClean="0">
                <a:solidFill>
                  <a:srgbClr val="00B050"/>
                </a:solidFill>
              </a:rPr>
              <a:t>; l'aggettivo </a:t>
            </a:r>
            <a:r>
              <a:rPr lang="it-IT" sz="2000" i="1" dirty="0" smtClean="0">
                <a:solidFill>
                  <a:srgbClr val="00B050"/>
                </a:solidFill>
              </a:rPr>
              <a:t>Divina</a:t>
            </a:r>
            <a:r>
              <a:rPr lang="it-IT" sz="2000" dirty="0" smtClean="0">
                <a:solidFill>
                  <a:srgbClr val="00B050"/>
                </a:solidFill>
              </a:rPr>
              <a:t>, attribuito da Boccaccio si ritrova solo a partire dalle edizioni a stampa del 1555 a cura di Ludovico Dolce) è un poema di Dante Alighieri, scritto in terzine incatenate di versi endecasillabi, in lingua volgare fiorentina. Composta secondo i critici tra il 1304 e il 1321, la </a:t>
            </a:r>
            <a:r>
              <a:rPr lang="it-IT" sz="2000" i="1" dirty="0" smtClean="0">
                <a:solidFill>
                  <a:srgbClr val="00B050"/>
                </a:solidFill>
              </a:rPr>
              <a:t>Commedia</a:t>
            </a:r>
            <a:r>
              <a:rPr lang="it-IT" sz="2000" dirty="0" smtClean="0">
                <a:solidFill>
                  <a:srgbClr val="00B050"/>
                </a:solidFill>
              </a:rPr>
              <a:t> è l'opera più celebre di Dante, nonché una delle più importanti testimonianze della civiltà medievale; conosciuta e studiata in tutto il mondo, è ritenuta il più grande capolavoro della letteratura di tutti i tempi</a:t>
            </a:r>
          </a:p>
          <a:p>
            <a:pPr fontAlgn="auto">
              <a:spcAft>
                <a:spcPts val="0"/>
              </a:spcAft>
              <a:buFont typeface="Arial" pitchFamily="34" charset="0"/>
              <a:buChar char="•"/>
              <a:defRPr/>
            </a:pPr>
            <a:r>
              <a:rPr lang="it-IT" sz="2000" dirty="0" smtClean="0">
                <a:solidFill>
                  <a:srgbClr val="00B050"/>
                </a:solidFill>
              </a:rPr>
              <a:t>Il poema è diviso in tre parti, chiamate </a:t>
            </a:r>
            <a:r>
              <a:rPr lang="it-IT" sz="2000" i="1" dirty="0" smtClean="0">
                <a:solidFill>
                  <a:srgbClr val="00B050"/>
                </a:solidFill>
              </a:rPr>
              <a:t>cantiche</a:t>
            </a:r>
            <a:r>
              <a:rPr lang="it-IT" sz="2000" dirty="0" smtClean="0">
                <a:solidFill>
                  <a:srgbClr val="00B050"/>
                </a:solidFill>
              </a:rPr>
              <a:t> :Inferno, Purgatorio e Paradiso, ognuna delle quali composta da 33 canti (tranne l'Inferno, che contiene un ulteriore canto proemiale). Il poeta narra di un viaggio attraverso i tre regni ultraterreni che lo condurrà fino alla visione della Trinità. La sua rappresentazione immaginaria e allegorica dell'oltretomba cristiano è un culmine della visione medioevale del mondo sviluppatasi nella Chiesa cattolica.</a:t>
            </a:r>
            <a:endParaRPr lang="it-IT" sz="2000" dirty="0">
              <a:solidFill>
                <a:srgbClr val="00B050"/>
              </a:solidFill>
            </a:endParaRPr>
          </a:p>
        </p:txBody>
      </p:sp>
      <p:sp>
        <p:nvSpPr>
          <p:cNvPr id="4" name="Rettangolo 3"/>
          <p:cNvSpPr/>
          <p:nvPr/>
        </p:nvSpPr>
        <p:spPr>
          <a:xfrm>
            <a:off x="1167274" y="404664"/>
            <a:ext cx="5900783" cy="923330"/>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r" fontAlgn="auto">
              <a:spcBef>
                <a:spcPts val="0"/>
              </a:spcBef>
              <a:spcAft>
                <a:spcPts val="0"/>
              </a:spcAft>
              <a:defRPr/>
            </a:pPr>
            <a:r>
              <a:rPr lang="it-IT"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rPr>
              <a:t>La divina commedia</a:t>
            </a:r>
            <a:endParaRPr lang="it-IT"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ndParaRPr>
          </a:p>
        </p:txBody>
      </p:sp>
    </p:spTree>
  </p:cSld>
  <p:clrMapOvr>
    <a:masterClrMapping/>
  </p:clrMapOvr>
  <p:transition spd="slow">
    <p:pull dir="ld"/>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pic>
        <p:nvPicPr>
          <p:cNvPr id="17410" name="Picture 2" descr="http://www.fuocovivo.org/inferno/Inferno_s.jpg"/>
          <p:cNvPicPr>
            <a:picLocks noChangeAspect="1" noChangeArrowheads="1"/>
          </p:cNvPicPr>
          <p:nvPr/>
        </p:nvPicPr>
        <p:blipFill>
          <a:blip r:embed="rId4"/>
          <a:srcRect/>
          <a:stretch>
            <a:fillRect/>
          </a:stretch>
        </p:blipFill>
        <p:spPr bwMode="auto">
          <a:xfrm>
            <a:off x="0" y="0"/>
            <a:ext cx="9144000" cy="6875463"/>
          </a:xfrm>
          <a:prstGeom prst="rect">
            <a:avLst/>
          </a:prstGeom>
          <a:noFill/>
          <a:ln w="9525">
            <a:noFill/>
            <a:miter lim="800000"/>
            <a:headEnd/>
            <a:tailEnd/>
          </a:ln>
        </p:spPr>
      </p:pic>
      <p:sp>
        <p:nvSpPr>
          <p:cNvPr id="4" name="Rettangolo 3"/>
          <p:cNvSpPr/>
          <p:nvPr/>
        </p:nvSpPr>
        <p:spPr>
          <a:xfrm>
            <a:off x="179512" y="260648"/>
            <a:ext cx="8568952" cy="92333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it-IT"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L’inferno</a:t>
            </a:r>
            <a:endParaRPr lang="it-IT"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endParaRPr>
          </a:p>
        </p:txBody>
      </p:sp>
      <p:sp>
        <p:nvSpPr>
          <p:cNvPr id="17412" name="Rettangolo 4"/>
          <p:cNvSpPr>
            <a:spLocks noChangeArrowheads="1"/>
          </p:cNvSpPr>
          <p:nvPr/>
        </p:nvSpPr>
        <p:spPr bwMode="auto">
          <a:xfrm>
            <a:off x="0" y="1052513"/>
            <a:ext cx="9144000" cy="5510212"/>
          </a:xfrm>
          <a:prstGeom prst="rect">
            <a:avLst/>
          </a:prstGeom>
          <a:noFill/>
          <a:ln w="9525">
            <a:noFill/>
            <a:miter lim="800000"/>
            <a:headEnd/>
            <a:tailEnd/>
          </a:ln>
        </p:spPr>
        <p:txBody>
          <a:bodyPr>
            <a:spAutoFit/>
          </a:bodyPr>
          <a:lstStyle/>
          <a:p>
            <a:r>
              <a:rPr lang="it-IT" sz="1600">
                <a:solidFill>
                  <a:schemeClr val="bg1"/>
                </a:solidFill>
                <a:latin typeface="Calibri" pitchFamily="34" charset="0"/>
              </a:rPr>
              <a:t>L'Inferno è la prima delle tre cantiche di cui è composta la Divina Commedia. L'opera è formata da 3 cantiche, ciascuna per ogni regno dell'oltretomba, ed ogni cantica presenta 33 canti, ad eccezione dell'Inferno che ne ha 34, ed ogni canto, a sua volta, è suddiviso in terzine e la loro rima è incatenata.</a:t>
            </a:r>
          </a:p>
          <a:p>
            <a:r>
              <a:rPr lang="it-IT" sz="1600">
                <a:solidFill>
                  <a:schemeClr val="bg1"/>
                </a:solidFill>
                <a:latin typeface="Calibri" pitchFamily="34" charset="0"/>
              </a:rPr>
              <a:t>Secondo la concezione geografica dantesca, basata su varie fonti euro-mediterranee (di origine cristiana, ebraica e islamica), il mondo è diviso in due distinti emisferi: l'uno interamente formato dalle terre emerse e l'altro completamente coperto dalle acque. In base al sistema tolemaico, la Terra si trova al centro dell'universo ed il Sole e gli altri pianeti ruotano intorno ad essa.</a:t>
            </a:r>
          </a:p>
          <a:p>
            <a:r>
              <a:rPr lang="it-IT" sz="1600">
                <a:solidFill>
                  <a:schemeClr val="bg1"/>
                </a:solidFill>
                <a:latin typeface="Calibri" pitchFamily="34" charset="0"/>
              </a:rPr>
              <a:t>Quando, all'inizio dei tempi, Lucifero si ribellò a Dio, egli lo fece precipitare sulla Terra dal Paradiso che si trova in cielo oltre il sistema di rotazione geocentrico. Nel punto in cui cadde, il terreno presente, si ritrasse per il terrore del contatto con il demonio, creando così l'enorme cavità ad imbuto che forma l'Inferno. La porzione di terra ritratta, riemerse nell'emisfero coperto dalle acque e formò la Montagna del Purgatorio che si erge in mezzo all'immenso mare dell'emisfero opposto.</a:t>
            </a:r>
          </a:p>
          <a:p>
            <a:r>
              <a:rPr lang="it-IT" sz="1600">
                <a:solidFill>
                  <a:schemeClr val="bg1"/>
                </a:solidFill>
                <a:latin typeface="Calibri" pitchFamily="34" charset="0"/>
              </a:rPr>
              <a:t>Lucifero è quindi conficcato al centro della Terra, nel punto più lontano da Dio, Dal centro della Terra, a partire dai piedi di Lucifero, inizia un lungo corridoio  detto Burella  che conduce all'altro emisfero, direttamente alla Montagna del Purgatorio.</a:t>
            </a:r>
          </a:p>
          <a:p>
            <a:r>
              <a:rPr lang="it-IT" sz="1600">
                <a:solidFill>
                  <a:schemeClr val="bg1"/>
                </a:solidFill>
                <a:latin typeface="Calibri" pitchFamily="34" charset="0"/>
              </a:rPr>
              <a:t>L'Inferno è, dunque, una profonda struttura ad imbuto che raggiunge il centro della Terra. È composta da nove cerchi. Dante e Virgilio infatti percorrono il loro cammino girando lungo i cerchi che pian piano si spingono a spirale giù in profondità. Man mano che si scende, i cerchi si restringono; infatti minore è il numero dei peccatori puniti nei cerchi che via via sono più lontani dalla superficie. I cerchi più grandi si trovano più in alto perché più diffuso è il peccato che ivi è punito e maggiore è il numero dei peccatori </a:t>
            </a:r>
          </a:p>
        </p:txBody>
      </p:sp>
    </p:spTree>
  </p:cSld>
  <p:clrMapOvr>
    <a:masterClrMapping/>
  </p:clrMapOvr>
  <p:transition spd="slow">
    <p:wheel spokes="3"/>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descr="http://www.settemuse.it/divina_commedia/inferno_immagini/inferno_gironi.jpg"/>
          <p:cNvPicPr>
            <a:picLocks noChangeAspect="1" noChangeArrowheads="1"/>
          </p:cNvPicPr>
          <p:nvPr/>
        </p:nvPicPr>
        <p:blipFill>
          <a:blip r:embed="rId3"/>
          <a:srcRect/>
          <a:stretch>
            <a:fillRect/>
          </a:stretch>
        </p:blipFill>
        <p:spPr bwMode="auto">
          <a:xfrm>
            <a:off x="0" y="0"/>
            <a:ext cx="9144000" cy="6850063"/>
          </a:xfrm>
          <a:prstGeom prst="rect">
            <a:avLst/>
          </a:prstGeom>
          <a:noFill/>
          <a:ln w="9525">
            <a:noFill/>
            <a:miter lim="800000"/>
            <a:headEnd/>
            <a:tailEnd/>
          </a:ln>
        </p:spPr>
      </p:pic>
    </p:spTree>
  </p:cSld>
  <p:clrMapOvr>
    <a:masterClrMapping/>
  </p:clrMapOvr>
  <p:transition spd="slow">
    <p:dissolve/>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4" name="Rettangolo 3"/>
          <p:cNvSpPr/>
          <p:nvPr/>
        </p:nvSpPr>
        <p:spPr>
          <a:xfrm>
            <a:off x="971600" y="116632"/>
            <a:ext cx="7344816" cy="923330"/>
          </a:xfrm>
          <a:prstGeom prst="rect">
            <a:avLst/>
          </a:prstGeom>
          <a:noFill/>
        </p:spPr>
        <p:txBody>
          <a:bodyPr>
            <a:spAutoFit/>
          </a:bodyPr>
          <a:lstStyle/>
          <a:p>
            <a:pPr algn="ctr" fontAlgn="auto">
              <a:spcBef>
                <a:spcPts val="0"/>
              </a:spcBef>
              <a:spcAft>
                <a:spcPts val="0"/>
              </a:spcAft>
              <a:defRPr/>
            </a:pPr>
            <a:r>
              <a:rPr lang="it-IT"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Il purgatorio</a:t>
            </a:r>
            <a:endParaRPr lang="it-IT"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ndParaRPr>
          </a:p>
        </p:txBody>
      </p:sp>
      <p:sp>
        <p:nvSpPr>
          <p:cNvPr id="19459" name="Rettangolo 4"/>
          <p:cNvSpPr>
            <a:spLocks noChangeArrowheads="1"/>
          </p:cNvSpPr>
          <p:nvPr/>
        </p:nvSpPr>
        <p:spPr bwMode="auto">
          <a:xfrm>
            <a:off x="468313" y="1052513"/>
            <a:ext cx="8424862" cy="4802187"/>
          </a:xfrm>
          <a:prstGeom prst="rect">
            <a:avLst/>
          </a:prstGeom>
          <a:noFill/>
          <a:ln w="9525">
            <a:noFill/>
            <a:miter lim="800000"/>
            <a:headEnd/>
            <a:tailEnd/>
          </a:ln>
        </p:spPr>
        <p:txBody>
          <a:bodyPr>
            <a:spAutoFit/>
          </a:bodyPr>
          <a:lstStyle/>
          <a:p>
            <a:r>
              <a:rPr lang="it-IT">
                <a:latin typeface="Calibri" pitchFamily="34" charset="0"/>
              </a:rPr>
              <a:t>Il Purgatorio dantesco è diviso in Antipurgatorio, Purgatorio e Paradiso terrestre.</a:t>
            </a:r>
          </a:p>
          <a:p>
            <a:r>
              <a:rPr lang="it-IT">
                <a:latin typeface="Calibri" pitchFamily="34" charset="0"/>
              </a:rPr>
              <a:t>La struttura morale del Purgatorio segue la classificazione tomistica dei vizi dell'amore mal diretto, e non fa più riferimento a singole colpe. Esso è suddiviso in sette cornici, nelle quali si espiano i sette peccati capitali: superbia, invidia, ira, accidia, avarizia, gola, lussuria.</a:t>
            </a:r>
          </a:p>
          <a:p>
            <a:r>
              <a:rPr lang="it-IT">
                <a:latin typeface="Calibri" pitchFamily="34" charset="0"/>
              </a:rPr>
              <a:t>A questa fanno da cornice, in apertura, l'Antipurgatorio, e in chiusura il Paradiso terrestre. Costruito specularmente all'Inferno, inteso quindi non più come voragine ma come montagna, anche l'ordine dei peccati risulta capovolto: il cammino di Dante è infatti dal peccato più grave a quello più lieve (ancora una volta la lussuria, ovvero l'amore che eccede nella misura).</a:t>
            </a:r>
          </a:p>
          <a:p>
            <a:r>
              <a:rPr lang="it-IT">
                <a:latin typeface="Calibri" pitchFamily="34" charset="0"/>
              </a:rPr>
              <a:t>Ogni cornice ha un custode angelico, e precisamente gli angeli dell'umiltà, della misericordia, della mansuetudine, della sollecitudine, della giustizia, dell'astinenza e della castità; in ogni cornice, inoltre, gli espianti hanno sotto gli occhi esempi del loro vizio punito e della virtù opposta. Giunto alle soglie del Paradiso terrestre, Virgilio deve abbandonare il poeta; alla guida di Dante si pone il poeta latino Stazio, che lo condurrà nel giardino celeste, dove lo accoglierà Matelda, a sua volta anticipazione dell'apparizione di Beatrice.</a:t>
            </a:r>
          </a:p>
        </p:txBody>
      </p:sp>
    </p:spTree>
  </p:cSld>
  <p:clrMapOvr>
    <a:masterClrMapping/>
  </p:clrMapOvr>
  <p:transition spd="slow">
    <p:zoom/>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descr="http://kidslink.bo.cnr.it/ic6-bo/scuolainospedale/num6-2/divcom/Image7.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slow">
    <p:checker/>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pic>
        <p:nvPicPr>
          <p:cNvPr id="21506" name="Picture 2" descr="http://www.seowebdirectory.eu/Public/Immagini/2008January3153Nuvole_bellissime.jpg"/>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4" name="Rettangolo 3"/>
          <p:cNvSpPr/>
          <p:nvPr/>
        </p:nvSpPr>
        <p:spPr>
          <a:xfrm>
            <a:off x="251520" y="188640"/>
            <a:ext cx="8568952" cy="923330"/>
          </a:xfrm>
          <a:prstGeom prst="rect">
            <a:avLst/>
          </a:prstGeom>
          <a:noFill/>
        </p:spPr>
        <p:txBody>
          <a:bodyPr>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fontAlgn="auto">
              <a:spcBef>
                <a:spcPts val="0"/>
              </a:spcBef>
              <a:spcAft>
                <a:spcPts val="0"/>
              </a:spcAft>
              <a:defRPr/>
            </a:pPr>
            <a:r>
              <a:rPr lang="it-IT" sz="5400" b="1" dirty="0">
                <a:ln/>
                <a:solidFill>
                  <a:schemeClr val="accent5">
                    <a:tint val="50000"/>
                    <a:satMod val="180000"/>
                  </a:schemeClr>
                </a:solidFill>
                <a:latin typeface="+mn-lt"/>
              </a:rPr>
              <a:t>Il paradiso</a:t>
            </a:r>
            <a:endParaRPr lang="it-IT" sz="5400" b="1" dirty="0">
              <a:ln/>
              <a:solidFill>
                <a:schemeClr val="accent5">
                  <a:tint val="50000"/>
                  <a:satMod val="180000"/>
                </a:schemeClr>
              </a:solidFill>
              <a:latin typeface="+mn-lt"/>
            </a:endParaRPr>
          </a:p>
        </p:txBody>
      </p:sp>
      <p:sp>
        <p:nvSpPr>
          <p:cNvPr id="21508" name="Rettangolo 4"/>
          <p:cNvSpPr>
            <a:spLocks noChangeArrowheads="1"/>
          </p:cNvSpPr>
          <p:nvPr/>
        </p:nvSpPr>
        <p:spPr bwMode="auto">
          <a:xfrm>
            <a:off x="0" y="1268413"/>
            <a:ext cx="9144000" cy="4524375"/>
          </a:xfrm>
          <a:prstGeom prst="rect">
            <a:avLst/>
          </a:prstGeom>
          <a:noFill/>
          <a:ln w="9525">
            <a:noFill/>
            <a:miter lim="800000"/>
            <a:headEnd/>
            <a:tailEnd/>
          </a:ln>
        </p:spPr>
        <p:txBody>
          <a:bodyPr>
            <a:spAutoFit/>
          </a:bodyPr>
          <a:lstStyle/>
          <a:p>
            <a:r>
              <a:rPr lang="it-IT" sz="1600">
                <a:solidFill>
                  <a:srgbClr val="FF0000"/>
                </a:solidFill>
                <a:latin typeface="Calibri" pitchFamily="34" charset="0"/>
              </a:rPr>
              <a:t>Mentre l'Inferno ed il Purgatorio sono luoghi presenti sulla terra, il Paradiso è un mondo immateriale, etereo, diviso in nove cieli: i primi sette prendono il nome dai corpi celesti del sistema solare (nell'ordine Luna, Mercurio, Venere, Sole, Marte, Giove, Saturno), gli ultimi due sono costituiti dalla sfera delle stelle fisse e dal Primo mobile.</a:t>
            </a:r>
          </a:p>
          <a:p>
            <a:r>
              <a:rPr lang="it-IT" sz="1600">
                <a:solidFill>
                  <a:srgbClr val="FF0000"/>
                </a:solidFill>
                <a:latin typeface="Calibri" pitchFamily="34" charset="0"/>
              </a:rPr>
              <a:t>Il tutto è contenuto nell'Empireo. Il rapporto tra Dante e i beati è molto diverso rispetto a quello che il poeta ha intrattenuto coi dannati ed i penitenti: tutte le anime del Paradiso, infatti, risiedono nell'Empireo, e precisamente nel catino della Candida Rosa (o Rosa Mistica) dal quale essi contemplano direttamente Dio; tuttavia, per rendere più comprensibile al viaggiatore l'esperienza dal Paradiso, le figure gli appaiono di cielo in cielo, in una precisa corrispondenza astrologica tra la qualità di ogni pianeta e il tipo di esperienza spirituale compiuta dal personaggio descritto: così, nel cielo di Venere appaiono gli spiriti amanti, e in quello di Saturno gli spiriti contemplativi e via dicendo.</a:t>
            </a:r>
          </a:p>
          <a:p>
            <a:r>
              <a:rPr lang="it-IT" sz="1600">
                <a:solidFill>
                  <a:srgbClr val="FF0000"/>
                </a:solidFill>
                <a:latin typeface="Calibri" pitchFamily="34" charset="0"/>
              </a:rPr>
              <a:t>All'ingresso nel Paradiso terrestre, Virgilio, che secondo l'interpretazione figurale rappresenta la Ragione, scompare (già al XXX canto del Purgatorio), ed al suo posto compare Beatrice, raffigurante la Teologia. Ciò simboleggia l'impossibilità per l'uomo di giungere a Dio per il solo mezzo della ragione umana: sono necessari uno scarto intuitivo e un diverso livello di "ragione divina" (ossia di verità illuminata), rappresentati appunto dall'accompagnatrice. Successivamente, a Dante si affiancherà una nuova guida: Beatrice lascia maggiore spazio a Bernardo di Chiaravalle, pur restando presente e pregando per il poeta nel momento dell'invocazione finale del santo alla Madonna.</a:t>
            </a:r>
          </a:p>
        </p:txBody>
      </p:sp>
    </p:spTree>
  </p:cSld>
  <p:clrMapOvr>
    <a:masterClrMapping/>
  </p:clrMapOvr>
  <p:transition spd="slow">
    <p:split/>
    <p:sndAc>
      <p:stSnd>
        <p:snd r:embed="rId2" name="chimes.wav"/>
      </p:stSnd>
    </p:sndAc>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1023</Words>
  <Application>Microsoft Office PowerPoint</Application>
  <PresentationFormat>On-screen Show (4:3)</PresentationFormat>
  <Paragraphs>16</Paragraphs>
  <Slides>11</Slides>
  <Notes>0</Notes>
  <HiddenSlides>0</HiddenSlides>
  <MMClips>0</MMClips>
  <ScaleCrop>false</ScaleCrop>
  <HeadingPairs>
    <vt:vector size="6" baseType="variant">
      <vt:variant>
        <vt:lpstr>Caratteri utilizzati</vt:lpstr>
      </vt:variant>
      <vt:variant>
        <vt:i4>2</vt:i4>
      </vt:variant>
      <vt:variant>
        <vt:lpstr>Modello struttura</vt:lpstr>
      </vt:variant>
      <vt:variant>
        <vt:i4>1</vt:i4>
      </vt:variant>
      <vt:variant>
        <vt:lpstr>Titoli diapositive</vt:lpstr>
      </vt:variant>
      <vt:variant>
        <vt:i4>11</vt:i4>
      </vt:variant>
    </vt:vector>
  </HeadingPairs>
  <TitlesOfParts>
    <vt:vector size="14" baseType="lpstr">
      <vt:lpstr>Calibri</vt:lpstr>
      <vt:lpstr>Arial</vt: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andrea</dc:creator>
  <cp:lastModifiedBy>Utente</cp:lastModifiedBy>
  <cp:revision>16</cp:revision>
  <dcterms:created xsi:type="dcterms:W3CDTF">2011-11-25T15:56:10Z</dcterms:created>
  <dcterms:modified xsi:type="dcterms:W3CDTF">2011-12-14T08:50:25Z</dcterms:modified>
</cp:coreProperties>
</file>